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9" r:id="rId3"/>
    <p:sldId id="291" r:id="rId4"/>
    <p:sldId id="293" r:id="rId5"/>
    <p:sldId id="282" r:id="rId6"/>
    <p:sldId id="289" r:id="rId7"/>
    <p:sldId id="290" r:id="rId8"/>
    <p:sldId id="309" r:id="rId9"/>
    <p:sldId id="313" r:id="rId10"/>
    <p:sldId id="308" r:id="rId11"/>
    <p:sldId id="310" r:id="rId12"/>
    <p:sldId id="300" r:id="rId13"/>
    <p:sldId id="312" r:id="rId14"/>
    <p:sldId id="301" r:id="rId15"/>
    <p:sldId id="302" r:id="rId16"/>
    <p:sldId id="305" r:id="rId17"/>
    <p:sldId id="306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71" autoAdjust="0"/>
  </p:normalViewPr>
  <p:slideViewPr>
    <p:cSldViewPr>
      <p:cViewPr>
        <p:scale>
          <a:sx n="74" d="100"/>
          <a:sy n="74" d="100"/>
        </p:scale>
        <p:origin x="-126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52F33-A16A-4FE0-9A9C-15117310CBF8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1FD0B-40E0-48A7-B8FD-071128305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17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5AA5A42-7C72-4914-A189-DBC13E04298D}" type="datetimeFigureOut">
              <a:rPr lang="pl-PL" smtClean="0"/>
              <a:t>2019-11-13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756EBE-A4F7-4D7C-9F99-8C4DAAE46E5C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lubelskie.pl/img/userfiles/files/COREL/Mapa_obszarow_chronionych.pdf" TargetMode="Externa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4752528" cy="23762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 err="1" smtClean="0"/>
              <a:t>Czerniejowski</a:t>
            </a:r>
            <a:r>
              <a:rPr lang="pl-PL" sz="2800" dirty="0" smtClean="0"/>
              <a:t> Obszar Chronionego Krajobrazu </a:t>
            </a:r>
            <a:br>
              <a:rPr lang="pl-PL" sz="2800" dirty="0" smtClean="0"/>
            </a:br>
            <a:r>
              <a:rPr lang="pl-PL" sz="2800" dirty="0" smtClean="0"/>
              <a:t>przylegający do wsi Krężnica Jara</a:t>
            </a:r>
            <a:endParaRPr lang="pl-PL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30" y="1412776"/>
            <a:ext cx="3262000" cy="419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75240" cy="2088231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pl-PL" sz="1800" dirty="0">
                <a:solidFill>
                  <a:srgbClr val="FF8600"/>
                </a:solidFill>
                <a:ea typeface="+mn-ea"/>
                <a:cs typeface="+mn-cs"/>
              </a:rPr>
              <a:t>Tereny wokół rzeki to </a:t>
            </a:r>
            <a:r>
              <a:rPr lang="pl-PL" sz="1800" dirty="0" smtClean="0">
                <a:solidFill>
                  <a:srgbClr val="FF8600"/>
                </a:solidFill>
                <a:ea typeface="+mn-ea"/>
                <a:cs typeface="+mn-cs"/>
              </a:rPr>
              <a:t>siedlisko, </a:t>
            </a:r>
            <a:r>
              <a:rPr lang="pl-PL" sz="1800" dirty="0">
                <a:solidFill>
                  <a:srgbClr val="FF8600"/>
                </a:solidFill>
                <a:ea typeface="+mn-ea"/>
                <a:cs typeface="+mn-cs"/>
              </a:rPr>
              <a:t>rzekotki drzewnej i innych płazów, a także licznych ptaków: czapli siwej, bocianów, kulików, dudków, sójek, krogulców, zimorodków. W okolicznych lasach bytują myszołowy, puszczyki, sowy, dzięcioły (czarny, duży, mały i zielony) oraz liczne gatunki drobniejszych ptaków</a:t>
            </a:r>
            <a:br>
              <a:rPr lang="pl-PL" sz="1800" dirty="0">
                <a:solidFill>
                  <a:srgbClr val="FF8600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427984" y="5849441"/>
            <a:ext cx="4220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buClr>
                <a:srgbClr val="FF8600"/>
              </a:buClr>
            </a:pPr>
            <a:r>
              <a:rPr lang="pl-PL" sz="2000" dirty="0">
                <a:solidFill>
                  <a:srgbClr val="FF8600"/>
                </a:solidFill>
              </a:rPr>
              <a:t>bagna po starorzeczu </a:t>
            </a:r>
            <a:r>
              <a:rPr lang="pl-PL" sz="2000" dirty="0" err="1">
                <a:solidFill>
                  <a:srgbClr val="FF8600"/>
                </a:solidFill>
              </a:rPr>
              <a:t>Krężniczanki</a:t>
            </a:r>
            <a:endParaRPr lang="pl-PL" sz="2000" dirty="0">
              <a:solidFill>
                <a:srgbClr val="FF86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10" y="2852936"/>
            <a:ext cx="3807453" cy="253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0" y="2348880"/>
            <a:ext cx="3842397" cy="25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7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4392488" cy="29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43608" y="3573016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/>
                </a:solidFill>
              </a:rPr>
              <a:t>Dzięcioł </a:t>
            </a:r>
            <a:r>
              <a:rPr lang="pl-PL" sz="2000" dirty="0">
                <a:solidFill>
                  <a:schemeClr val="tx2"/>
                </a:solidFill>
              </a:rPr>
              <a:t>Czarny</a:t>
            </a:r>
          </a:p>
          <a:p>
            <a:pPr algn="ctr"/>
            <a:endParaRPr lang="pl-PL" sz="2000" dirty="0">
              <a:solidFill>
                <a:schemeClr val="tx2"/>
              </a:solidFill>
            </a:endParaRPr>
          </a:p>
          <a:p>
            <a:pPr algn="ctr"/>
            <a:r>
              <a:rPr lang="pl-PL" sz="2000" dirty="0">
                <a:solidFill>
                  <a:schemeClr val="tx2"/>
                </a:solidFill>
              </a:rPr>
              <a:t>W Polsce gatunek lęgowy. W Europie Środkowej osiadły. W północnej części areału występowania populacje są częściowo wędrowne - niektóre osobniki w sierpniu i wrześniu kierują się bardziej na południe lub zachód. Jest to gatunek płochliwy.  Na lęgi i noclegi wybiera drzewa o gładkiej korze i łatwym dostępie do pnia, nie zasłoniętego zbytnio przez gęste gałęzie.</a:t>
            </a:r>
          </a:p>
        </p:txBody>
      </p:sp>
      <p:sp>
        <p:nvSpPr>
          <p:cNvPr id="5" name="Prostokąt 4"/>
          <p:cNvSpPr/>
          <p:nvPr/>
        </p:nvSpPr>
        <p:spPr>
          <a:xfrm>
            <a:off x="5533851" y="2132854"/>
            <a:ext cx="3358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Ochrona gatunkowa </a:t>
            </a:r>
            <a:r>
              <a:rPr lang="pl-PL" dirty="0"/>
              <a:t>ścisła. Wymaga ochrony czynnej.</a:t>
            </a:r>
          </a:p>
        </p:txBody>
      </p:sp>
    </p:spTree>
    <p:extLst>
      <p:ext uri="{BB962C8B-B14F-4D97-AF65-F5344CB8AC3E}">
        <p14:creationId xmlns:p14="http://schemas.microsoft.com/office/powerpoint/2010/main" val="36518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Jest tu także siedlisko ptaków wodnych takich jak: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4437112"/>
            <a:ext cx="7315200" cy="1800199"/>
          </a:xfrm>
        </p:spPr>
        <p:txBody>
          <a:bodyPr/>
          <a:lstStyle/>
          <a:p>
            <a:pPr marL="45720" indent="0" algn="ctr">
              <a:buNone/>
            </a:pPr>
            <a:r>
              <a:rPr lang="pl-PL" dirty="0">
                <a:solidFill>
                  <a:srgbClr val="FF8600"/>
                </a:solidFill>
              </a:rPr>
              <a:t>Łyska</a:t>
            </a:r>
            <a:r>
              <a:rPr lang="pl-PL" dirty="0"/>
              <a:t> </a:t>
            </a:r>
            <a:r>
              <a:rPr lang="pl-PL" dirty="0">
                <a:solidFill>
                  <a:srgbClr val="FF8600"/>
                </a:solidFill>
              </a:rPr>
              <a:t>(</a:t>
            </a:r>
            <a:r>
              <a:rPr lang="pl-PL" dirty="0" err="1">
                <a:solidFill>
                  <a:srgbClr val="FF8600"/>
                </a:solidFill>
              </a:rPr>
              <a:t>Fulica</a:t>
            </a:r>
            <a:r>
              <a:rPr lang="pl-PL" dirty="0">
                <a:solidFill>
                  <a:srgbClr val="FF8600"/>
                </a:solidFill>
              </a:rPr>
              <a:t> </a:t>
            </a:r>
            <a:r>
              <a:rPr lang="pl-PL" dirty="0" err="1">
                <a:solidFill>
                  <a:srgbClr val="FF8600"/>
                </a:solidFill>
              </a:rPr>
              <a:t>atra</a:t>
            </a:r>
            <a:r>
              <a:rPr lang="pl-PL" dirty="0">
                <a:solidFill>
                  <a:srgbClr val="FF8600"/>
                </a:solidFill>
              </a:rPr>
              <a:t>) </a:t>
            </a:r>
            <a:r>
              <a:rPr lang="pl-PL" dirty="0" err="1" smtClean="0">
                <a:solidFill>
                  <a:srgbClr val="FF8600"/>
                </a:solidFill>
              </a:rPr>
              <a:t>Czarnoszary</a:t>
            </a:r>
            <a:r>
              <a:rPr lang="pl-PL" dirty="0" smtClean="0">
                <a:solidFill>
                  <a:srgbClr val="FF8600"/>
                </a:solidFill>
              </a:rPr>
              <a:t> </a:t>
            </a:r>
            <a:r>
              <a:rPr lang="pl-PL" dirty="0">
                <a:solidFill>
                  <a:srgbClr val="FF8600"/>
                </a:solidFill>
              </a:rPr>
              <a:t>ptak. Ma  czarną głowę, białe czoło i dziób. Zasiedla wody wolno stojące lub wolno płynące, z zarośniętymi brzegami. Pływając kiwa głową, nurkuje gwałtownie zanurzając głowę. Lot poprzedza długi bieg po powierzchni wody z głośnymi</a:t>
            </a:r>
            <a:r>
              <a:rPr lang="pl-PL" dirty="0"/>
              <a:t> </a:t>
            </a:r>
            <a:r>
              <a:rPr lang="pl-PL" dirty="0">
                <a:solidFill>
                  <a:srgbClr val="FF8600"/>
                </a:solidFill>
              </a:rPr>
              <a:t>uderzeniami skrzydeł.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4104456" cy="27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404664"/>
            <a:ext cx="8136904" cy="1440160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70000"/>
              </a:lnSpc>
              <a:buNone/>
            </a:pPr>
            <a:r>
              <a:rPr lang="pl-PL" sz="1600" dirty="0">
                <a:solidFill>
                  <a:srgbClr val="FF8600"/>
                </a:solidFill>
              </a:rPr>
              <a:t>Jemiołuszka preferuje drzewostany iglaste lub mieszane (zwykle z dużą domieszką świerków), o dobrze wykształconym podroście i podszycie, zarówno w głębi lasów, jak i </a:t>
            </a:r>
            <a:r>
              <a:rPr lang="pl-PL" sz="1600" dirty="0" err="1">
                <a:solidFill>
                  <a:srgbClr val="FF8600"/>
                </a:solidFill>
              </a:rPr>
              <a:t>i</a:t>
            </a:r>
            <a:r>
              <a:rPr lang="pl-PL" sz="1600" dirty="0">
                <a:solidFill>
                  <a:srgbClr val="FF8600"/>
                </a:solidFill>
              </a:rPr>
              <a:t> na ich obrzeżach, w pobliżu polan, podmokłych torfowisk. To ptak  północnej strefy tajgi i tundry. W Europie Środkowej i w Polsce, w czasie przelotów jesienno-zimowych jemiołuszka najczęściej widywana jest w lasach liściastych i mieszanych z owocującymi drzewami i krzewami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63788"/>
            <a:ext cx="6480043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707904" y="6050656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objęty ochroną ścisłą gatunkową </a:t>
            </a:r>
          </a:p>
        </p:txBody>
      </p:sp>
    </p:spTree>
    <p:extLst>
      <p:ext uri="{BB962C8B-B14F-4D97-AF65-F5344CB8AC3E}">
        <p14:creationId xmlns:p14="http://schemas.microsoft.com/office/powerpoint/2010/main" val="20401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789040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>
                <a:solidFill>
                  <a:srgbClr val="FF8600"/>
                </a:solidFill>
              </a:rPr>
              <a:t>Bocian biały (</a:t>
            </a:r>
            <a:r>
              <a:rPr lang="pl-PL" sz="2000" dirty="0" err="1">
                <a:solidFill>
                  <a:srgbClr val="FF8600"/>
                </a:solidFill>
              </a:rPr>
              <a:t>Ciconia</a:t>
            </a:r>
            <a:r>
              <a:rPr lang="pl-PL" sz="2000" dirty="0">
                <a:solidFill>
                  <a:srgbClr val="FF8600"/>
                </a:solidFill>
              </a:rPr>
              <a:t> </a:t>
            </a:r>
            <a:r>
              <a:rPr lang="pl-PL" sz="2000" dirty="0" err="1">
                <a:solidFill>
                  <a:srgbClr val="FF8600"/>
                </a:solidFill>
              </a:rPr>
              <a:t>ciconia</a:t>
            </a:r>
            <a:r>
              <a:rPr lang="pl-PL" sz="2000" dirty="0">
                <a:solidFill>
                  <a:srgbClr val="FF8600"/>
                </a:solidFill>
              </a:rPr>
              <a:t>) (Fot.70)– można go spotkać na łąkach, przy rzekach czy stawach. Lubi pojedyncze drzewa gdzie zakłada gniazdo i wychowuje młode. Upierzenie ma białe z wyjątkiem czarnych lotek. Nogi oraz dziób ma czerwone. Szyja długa, w locie wyciągnięta do przodu. Skóra wokół oczu czarna, tęczówka ciemnobrązowa lub szara (</a:t>
            </a:r>
            <a:r>
              <a:rPr lang="pl-PL" sz="2000" dirty="0" err="1">
                <a:solidFill>
                  <a:srgbClr val="FF8600"/>
                </a:solidFill>
              </a:rPr>
              <a:t>Eisenreich</a:t>
            </a:r>
            <a:r>
              <a:rPr lang="pl-PL" sz="2000" dirty="0">
                <a:solidFill>
                  <a:srgbClr val="FF8600"/>
                </a:solidFill>
              </a:rPr>
              <a:t>, 1993).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9552" y="3212976"/>
            <a:ext cx="79544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>
                <a:solidFill>
                  <a:srgbClr val="FF8600"/>
                </a:solidFill>
                <a:ea typeface="+mj-ea"/>
                <a:cs typeface="+mj-cs"/>
              </a:rPr>
              <a:t>objęty ochroną ścisłą </a:t>
            </a:r>
            <a:r>
              <a:rPr lang="pl-PL" sz="2200" dirty="0" smtClean="0">
                <a:solidFill>
                  <a:srgbClr val="FF8600"/>
                </a:solidFill>
                <a:ea typeface="+mj-ea"/>
                <a:cs typeface="+mj-cs"/>
              </a:rPr>
              <a:t>gatunkową wymagający ochrony czynnej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4077072"/>
            <a:ext cx="7315200" cy="353952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13" y="284513"/>
            <a:ext cx="3904221" cy="292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3501008"/>
            <a:ext cx="7315200" cy="3539527"/>
          </a:xfrm>
        </p:spPr>
        <p:txBody>
          <a:bodyPr/>
          <a:lstStyle/>
          <a:p>
            <a:pPr marL="45720" lvl="0" indent="0" algn="ctr">
              <a:buNone/>
            </a:pPr>
            <a:r>
              <a:rPr lang="pl-PL" dirty="0">
                <a:solidFill>
                  <a:srgbClr val="FF8600"/>
                </a:solidFill>
              </a:rPr>
              <a:t>Kszyk (</a:t>
            </a:r>
            <a:r>
              <a:rPr lang="pl-PL" dirty="0" err="1">
                <a:solidFill>
                  <a:srgbClr val="FF8600"/>
                </a:solidFill>
              </a:rPr>
              <a:t>Gallinago</a:t>
            </a:r>
            <a:r>
              <a:rPr lang="pl-PL" dirty="0">
                <a:solidFill>
                  <a:srgbClr val="FF8600"/>
                </a:solidFill>
              </a:rPr>
              <a:t> </a:t>
            </a:r>
            <a:r>
              <a:rPr lang="pl-PL" dirty="0" err="1">
                <a:solidFill>
                  <a:srgbClr val="FF8600"/>
                </a:solidFill>
              </a:rPr>
              <a:t>gallinago</a:t>
            </a:r>
            <a:r>
              <a:rPr lang="pl-PL" dirty="0">
                <a:solidFill>
                  <a:srgbClr val="FF8600"/>
                </a:solidFill>
              </a:rPr>
              <a:t>) </a:t>
            </a:r>
            <a:r>
              <a:rPr lang="pl-PL" dirty="0" smtClean="0">
                <a:solidFill>
                  <a:srgbClr val="FF8600"/>
                </a:solidFill>
              </a:rPr>
              <a:t>Wierzch </a:t>
            </a:r>
            <a:r>
              <a:rPr lang="pl-PL" dirty="0">
                <a:solidFill>
                  <a:srgbClr val="FF8600"/>
                </a:solidFill>
              </a:rPr>
              <a:t>ciała brązowy z czarnymi żółtawymi podłużnymi pasami, na głowie dwie ciemnobrązowe kreski. Szyja i pierś w brunatne cętki. Brzuch ma biały. Typowy dla niego jest „beczący” dźwięk wydawany przez sterówki podczas lotu. Samiec i samica na ziemi i podczas lotu wołają „</a:t>
            </a:r>
            <a:r>
              <a:rPr lang="pl-PL" dirty="0" err="1">
                <a:solidFill>
                  <a:srgbClr val="FF8600"/>
                </a:solidFill>
              </a:rPr>
              <a:t>tukje</a:t>
            </a:r>
            <a:r>
              <a:rPr lang="pl-PL" dirty="0">
                <a:solidFill>
                  <a:srgbClr val="FF8600"/>
                </a:solidFill>
              </a:rPr>
              <a:t>” (</a:t>
            </a:r>
            <a:r>
              <a:rPr lang="pl-PL" dirty="0" err="1">
                <a:solidFill>
                  <a:srgbClr val="FF8600"/>
                </a:solidFill>
              </a:rPr>
              <a:t>Eisenreich</a:t>
            </a:r>
            <a:r>
              <a:rPr lang="pl-PL" dirty="0">
                <a:solidFill>
                  <a:srgbClr val="FF8600"/>
                </a:solidFill>
              </a:rPr>
              <a:t>, 1993).</a:t>
            </a:r>
          </a:p>
          <a:p>
            <a:pPr marL="45720" indent="0" algn="ctr">
              <a:buNone/>
            </a:pP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3312368" cy="265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644008" y="2420888"/>
            <a:ext cx="42659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>
                <a:solidFill>
                  <a:srgbClr val="FF8600"/>
                </a:solidFill>
                <a:ea typeface="+mj-ea"/>
                <a:cs typeface="+mj-cs"/>
              </a:rPr>
              <a:t>objęty ochroną ścisłą gatunkową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6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67944" y="1052737"/>
            <a:ext cx="5370984" cy="1008112"/>
          </a:xfrm>
        </p:spPr>
        <p:txBody>
          <a:bodyPr>
            <a:normAutofit fontScale="90000"/>
          </a:bodyPr>
          <a:lstStyle/>
          <a:p>
            <a:r>
              <a:rPr lang="pl-PL" sz="2200" dirty="0" smtClean="0"/>
              <a:t>Kwiczoł – objęty ochroną ścisłą gatunkową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 smtClean="0">
                <a:latin typeface="TimesNewRomanPSMT"/>
              </a:rPr>
              <a:t>Załączniki </a:t>
            </a:r>
            <a:r>
              <a:rPr lang="pl-PL" sz="1800" dirty="0">
                <a:latin typeface="TimesNewRomanPSMT"/>
              </a:rPr>
              <a:t>do rozporządzenia Ministra Środowiska</a:t>
            </a:r>
            <a:br>
              <a:rPr lang="pl-PL" sz="1800" dirty="0">
                <a:latin typeface="TimesNewRomanPSMT"/>
              </a:rPr>
            </a:br>
            <a:r>
              <a:rPr lang="pl-PL" sz="1800" dirty="0">
                <a:latin typeface="TimesNewRomanPSMT"/>
              </a:rPr>
              <a:t>z dnia 6 października 2014 r. (poz. 1348)</a:t>
            </a:r>
            <a:endParaRPr lang="pl-PL" sz="1800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65292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4390628" cy="329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4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5"/>
            <a:ext cx="8352928" cy="122413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dirty="0" smtClean="0"/>
              <a:t>Prezentacja wykonana  w oparciu o materiały dostępne w  pracy dyplomowej absolwentki  UP w </a:t>
            </a:r>
            <a:r>
              <a:rPr lang="pl-PL" dirty="0"/>
              <a:t>L</a:t>
            </a:r>
            <a:r>
              <a:rPr lang="pl-PL" dirty="0" smtClean="0"/>
              <a:t>ublinie -  K. Boruch,  zdjęcia własne, rozmowy z mieszkańcami, informacje dostępne w </a:t>
            </a:r>
            <a:r>
              <a:rPr lang="pl-PL" dirty="0" err="1" smtClean="0"/>
              <a:t>internecie</a:t>
            </a:r>
            <a:r>
              <a:rPr lang="pl-PL" dirty="0" smtClean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101419" cy="216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1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8024" y="332657"/>
            <a:ext cx="3744416" cy="28803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>
                <a:solidFill>
                  <a:schemeClr val="tx2"/>
                </a:solidFill>
              </a:rPr>
              <a:t>Obszary Chronionego Krajobrazu są słabą formą ochrony przyrody obejmują tereny różnej wielkości zwykle rozległe – równiny, doliny rzeczne, kompleksy leśne, </a:t>
            </a:r>
            <a:r>
              <a:rPr lang="pl-PL" dirty="0" smtClean="0">
                <a:solidFill>
                  <a:schemeClr val="tx2"/>
                </a:solidFill>
              </a:rPr>
              <a:t>torfowiska </a:t>
            </a:r>
            <a:r>
              <a:rPr lang="pl-PL" dirty="0" err="1">
                <a:solidFill>
                  <a:schemeClr val="tx2"/>
                </a:solidFill>
              </a:rPr>
              <a:t>itp</a:t>
            </a:r>
            <a:r>
              <a:rPr lang="pl-PL" dirty="0">
                <a:solidFill>
                  <a:schemeClr val="tx2"/>
                </a:solidFill>
              </a:rPr>
              <a:t>, gdzie działalność człowieka podlega tylko niewielkim </a:t>
            </a:r>
            <a:r>
              <a:rPr lang="pl-PL" dirty="0" smtClean="0">
                <a:solidFill>
                  <a:schemeClr val="tx2"/>
                </a:solidFill>
              </a:rPr>
              <a:t>ograniczeniom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dirty="0">
              <a:solidFill>
                <a:schemeClr val="tx2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dirty="0" smtClean="0">
              <a:solidFill>
                <a:schemeClr val="tx2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932040" y="3356992"/>
            <a:ext cx="3888432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buFont typeface="Wingdings" charset="2"/>
              <a:buNone/>
            </a:pPr>
            <a:r>
              <a:rPr lang="pl-PL" dirty="0" smtClean="0">
                <a:solidFill>
                  <a:schemeClr val="tx2"/>
                </a:solidFill>
              </a:rPr>
              <a:t>Sama wieś Krężnica Jara wyłączona jest z OCK jednak w bliskim sąsiedztwie  szkoły,  na niewielkim stosunkowo kompleksie leśnym jest możliwość obcowania  z zadziwiająco różnorodnymi pełnymi ciekawych gatunków roślin i zwierząt miejscami.</a:t>
            </a:r>
            <a:endParaRPr lang="pl-PL" dirty="0">
              <a:solidFill>
                <a:schemeClr val="tx2"/>
              </a:solidFill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93979"/>
              </p:ext>
            </p:extLst>
          </p:nvPr>
        </p:nvGraphicFramePr>
        <p:xfrm>
          <a:off x="683568" y="447104"/>
          <a:ext cx="3672408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Obraz - mapa bitowa" r:id="rId3" imgW="4152960" imgH="5819760" progId="Paint.Picture">
                  <p:embed/>
                </p:oleObj>
              </mc:Choice>
              <mc:Fallback>
                <p:oleObj name="Obraz - mapa bitowa" r:id="rId3" imgW="4152960" imgH="5819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447104"/>
                        <a:ext cx="3672408" cy="581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971600" y="637507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5"/>
              </a:rPr>
              <a:t>Fragment mapy </a:t>
            </a:r>
            <a:r>
              <a:rPr lang="pl-PL" dirty="0" err="1" smtClean="0">
                <a:hlinkClick r:id="rId5"/>
              </a:rPr>
              <a:t>dostepnej</a:t>
            </a:r>
            <a:r>
              <a:rPr lang="pl-PL" dirty="0" smtClean="0">
                <a:hlinkClick r:id="rId5"/>
              </a:rPr>
              <a:t> na stronie lubelskie.pl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81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0870" y="1924804"/>
            <a:ext cx="4794920" cy="302433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pl-PL" sz="2000" dirty="0">
                <a:latin typeface="+mn-lt"/>
                <a:ea typeface="+mn-ea"/>
                <a:cs typeface="+mn-cs"/>
              </a:rPr>
              <a:t>Wycieczkę rozpoczynamy przy budynku szkoły, </a:t>
            </a:r>
            <a:r>
              <a:rPr lang="pl-PL" sz="2000" dirty="0" smtClean="0">
                <a:latin typeface="+mn-lt"/>
                <a:ea typeface="+mn-ea"/>
                <a:cs typeface="+mn-cs"/>
              </a:rPr>
              <a:t>kierując </a:t>
            </a:r>
            <a:r>
              <a:rPr lang="pl-PL" sz="2000" dirty="0">
                <a:latin typeface="+mn-lt"/>
                <a:ea typeface="+mn-ea"/>
                <a:cs typeface="+mn-cs"/>
              </a:rPr>
              <a:t>się na </a:t>
            </a:r>
            <a:r>
              <a:rPr lang="pl-PL" sz="2000" dirty="0" smtClean="0">
                <a:latin typeface="+mn-lt"/>
                <a:ea typeface="+mn-ea"/>
                <a:cs typeface="+mn-cs"/>
              </a:rPr>
              <a:t>wschód. </a:t>
            </a:r>
            <a:br>
              <a:rPr lang="pl-PL" sz="2000" dirty="0" smtClean="0">
                <a:latin typeface="+mn-lt"/>
                <a:ea typeface="+mn-ea"/>
                <a:cs typeface="+mn-cs"/>
              </a:rPr>
            </a:br>
            <a:r>
              <a:rPr lang="pl-PL" sz="2000" dirty="0" smtClean="0">
                <a:latin typeface="+mn-lt"/>
                <a:ea typeface="+mn-ea"/>
                <a:cs typeface="+mn-cs"/>
              </a:rPr>
              <a:t>Idąc </a:t>
            </a:r>
            <a:r>
              <a:rPr lang="pl-PL" sz="2000" dirty="0">
                <a:latin typeface="+mn-lt"/>
                <a:ea typeface="+mn-ea"/>
                <a:cs typeface="+mn-cs"/>
              </a:rPr>
              <a:t>ok. 400m wśród bujnego lasu: ols jesionowo- olchowy nazywanego olsem  podziwiamy </a:t>
            </a:r>
            <a:r>
              <a:rPr lang="pl-PL" sz="2000" dirty="0" err="1">
                <a:latin typeface="+mn-lt"/>
                <a:ea typeface="+mn-ea"/>
                <a:cs typeface="+mn-cs"/>
              </a:rPr>
              <a:t>maendry</a:t>
            </a:r>
            <a:r>
              <a:rPr lang="pl-PL" sz="2000" dirty="0">
                <a:latin typeface="+mn-lt"/>
                <a:ea typeface="+mn-ea"/>
                <a:cs typeface="+mn-cs"/>
              </a:rPr>
              <a:t> rzeki </a:t>
            </a:r>
            <a:r>
              <a:rPr lang="pl-PL" sz="2000" dirty="0" err="1" smtClean="0">
                <a:latin typeface="+mn-lt"/>
                <a:ea typeface="+mn-ea"/>
                <a:cs typeface="+mn-cs"/>
              </a:rPr>
              <a:t>Krężniczanki</a:t>
            </a:r>
            <a:r>
              <a:rPr lang="pl-PL" sz="2400" dirty="0" err="1"/>
              <a:t>oraz</a:t>
            </a:r>
            <a:r>
              <a:rPr lang="pl-PL" sz="2400" dirty="0"/>
              <a:t> </a:t>
            </a:r>
            <a:r>
              <a:rPr lang="pl-PL" sz="2000" dirty="0">
                <a:latin typeface="+mn-lt"/>
                <a:ea typeface="+mn-ea"/>
                <a:cs typeface="+mn-cs"/>
              </a:rPr>
              <a:t>drzewa: olsza czarna i szara, jesion, jarząb,  wierzba, topola</a:t>
            </a:r>
            <a:br>
              <a:rPr lang="pl-PL" sz="2000" dirty="0">
                <a:latin typeface="+mn-lt"/>
                <a:ea typeface="+mn-ea"/>
                <a:cs typeface="+mn-cs"/>
              </a:rPr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>      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 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26041"/>
            <a:ext cx="394077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9" y="613044"/>
            <a:ext cx="2907954" cy="43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4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05040" y="1304764"/>
            <a:ext cx="4757142" cy="338437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pl-PL" sz="8000" dirty="0">
                <a:solidFill>
                  <a:schemeClr val="tx2"/>
                </a:solidFill>
              </a:rPr>
              <a:t>Kolejnym spotkanym gatunkiem lasu jest Bór Sosnowy</a:t>
            </a:r>
          </a:p>
          <a:p>
            <a:pPr algn="ctr">
              <a:lnSpc>
                <a:spcPct val="170000"/>
              </a:lnSpc>
            </a:pPr>
            <a:r>
              <a:rPr lang="pl-PL" sz="8000" dirty="0">
                <a:solidFill>
                  <a:schemeClr val="tx2"/>
                </a:solidFill>
              </a:rPr>
              <a:t>Bór jest to typ lasów iglastych, w którym rosną głównie sosny i świerki  na podłożu piaszczystym czyli na glebach bielicowych</a:t>
            </a:r>
            <a:r>
              <a:rPr lang="pl-PL" sz="3600" dirty="0"/>
              <a:t>.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76672"/>
            <a:ext cx="33603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3217416" cy="24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6368" y="548680"/>
            <a:ext cx="7315200" cy="3539527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pl-PL" sz="1700" dirty="0">
                <a:solidFill>
                  <a:schemeClr val="tx2"/>
                </a:solidFill>
              </a:rPr>
              <a:t>Ols nazywany inaczej olszyną lub lasem olchowym porasta tereny silnie nawodnione, bagienne siedliska o wysokim poziomie wody gruntowej. Głównymi gatunkami drzew są olsza czarna, olsza szara, jesion i wierzba. 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pl-PL" sz="1700" dirty="0">
                <a:solidFill>
                  <a:schemeClr val="tx2"/>
                </a:solidFill>
              </a:rPr>
              <a:t>Ols rośnie na torfowiskach niskich leśnych i zaroślowych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4067944" y="2852936"/>
            <a:ext cx="4572000" cy="19159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  <a:tabLst>
                <a:tab pos="609600" algn="l"/>
                <a:tab pos="609600" algn="l"/>
              </a:tabLst>
            </a:pPr>
            <a:r>
              <a:rPr lang="pl-PL" b="1" dirty="0">
                <a:latin typeface="Times New Roman"/>
                <a:ea typeface="Times New Roman"/>
              </a:rPr>
              <a:t> </a:t>
            </a:r>
            <a:endParaRPr lang="pl-PL" dirty="0">
              <a:latin typeface="Times New Roman"/>
              <a:ea typeface="Times New Roman"/>
            </a:endParaRPr>
          </a:p>
          <a:p>
            <a:pPr marL="609600" algn="ctr">
              <a:lnSpc>
                <a:spcPct val="150000"/>
              </a:lnSpc>
              <a:spcAft>
                <a:spcPts val="0"/>
              </a:spcAft>
              <a:tabLst>
                <a:tab pos="609600" algn="l"/>
                <a:tab pos="609600" algn="l"/>
              </a:tabLst>
            </a:pPr>
            <a:r>
              <a:rPr lang="pl-PL" sz="2200" dirty="0">
                <a:solidFill>
                  <a:schemeClr val="tx2"/>
                </a:solidFill>
              </a:rPr>
              <a:t>	</a:t>
            </a:r>
            <a:r>
              <a:rPr lang="pl-PL" sz="1700" dirty="0">
                <a:solidFill>
                  <a:schemeClr val="tx2"/>
                </a:solidFill>
              </a:rPr>
              <a:t>Ols kępkowy zalany wodą,  rosną tu olchy, turzyce, knieć błotna oraz kuklik zwisły</a:t>
            </a:r>
            <a:r>
              <a:rPr lang="pl-PL" sz="2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82352" y="2258398"/>
            <a:ext cx="7906072" cy="232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" indent="0" algn="ctr">
              <a:lnSpc>
                <a:spcPct val="150000"/>
              </a:lnSpc>
              <a:buClr>
                <a:srgbClr val="FF8600"/>
              </a:buClr>
              <a:buFont typeface="Wingdings" charset="2"/>
              <a:buNone/>
              <a:tabLst>
                <a:tab pos="609600" algn="l"/>
                <a:tab pos="609600" algn="l"/>
              </a:tabLst>
            </a:pPr>
            <a:r>
              <a:rPr lang="pl-PL" sz="1700" dirty="0" smtClean="0">
                <a:solidFill>
                  <a:schemeClr val="tx2"/>
                </a:solidFill>
              </a:rPr>
              <a:t>. </a:t>
            </a:r>
            <a:endParaRPr lang="pl-PL" sz="1700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17367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1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7984" y="1412776"/>
            <a:ext cx="4248472" cy="3096344"/>
          </a:xfrm>
        </p:spPr>
        <p:txBody>
          <a:bodyPr>
            <a:normAutofit lnSpcReduction="10000"/>
          </a:bodyPr>
          <a:lstStyle/>
          <a:p>
            <a:pPr marL="45720" indent="0" algn="ctr">
              <a:lnSpc>
                <a:spcPct val="150000"/>
              </a:lnSpc>
              <a:buNone/>
              <a:tabLst>
                <a:tab pos="609600" algn="l"/>
                <a:tab pos="609600" algn="l"/>
              </a:tabLst>
            </a:pPr>
            <a:r>
              <a:rPr lang="pl-PL" sz="1700" dirty="0">
                <a:solidFill>
                  <a:schemeClr val="tx2"/>
                </a:solidFill>
              </a:rPr>
              <a:t> Widłak </a:t>
            </a:r>
            <a:r>
              <a:rPr lang="pl-PL" sz="1700" dirty="0" err="1">
                <a:solidFill>
                  <a:schemeClr val="tx2"/>
                </a:solidFill>
              </a:rPr>
              <a:t>goździsty</a:t>
            </a:r>
            <a:r>
              <a:rPr lang="pl-PL" sz="1700" dirty="0">
                <a:solidFill>
                  <a:schemeClr val="tx2"/>
                </a:solidFill>
              </a:rPr>
              <a:t>  (</a:t>
            </a:r>
            <a:r>
              <a:rPr lang="pl-PL" sz="1700" dirty="0" err="1">
                <a:solidFill>
                  <a:schemeClr val="tx2"/>
                </a:solidFill>
              </a:rPr>
              <a:t>Lycopodium</a:t>
            </a:r>
            <a:r>
              <a:rPr lang="pl-PL" sz="1700" dirty="0">
                <a:solidFill>
                  <a:schemeClr val="tx2"/>
                </a:solidFill>
              </a:rPr>
              <a:t> </a:t>
            </a:r>
            <a:r>
              <a:rPr lang="pl-PL" sz="1700" dirty="0" err="1">
                <a:solidFill>
                  <a:schemeClr val="tx2"/>
                </a:solidFill>
              </a:rPr>
              <a:t>clavatum</a:t>
            </a:r>
            <a:r>
              <a:rPr lang="pl-PL" sz="1700" dirty="0">
                <a:solidFill>
                  <a:schemeClr val="tx2"/>
                </a:solidFill>
              </a:rPr>
              <a:t>) – występuje w suchych borach sosnowych i mieszanych, na glebach żyznych nieco wilgotnych .Widłak </a:t>
            </a:r>
            <a:r>
              <a:rPr lang="pl-PL" sz="1700" dirty="0" err="1">
                <a:solidFill>
                  <a:schemeClr val="tx2"/>
                </a:solidFill>
              </a:rPr>
              <a:t>goździsty</a:t>
            </a:r>
            <a:r>
              <a:rPr lang="pl-PL" sz="1700" dirty="0">
                <a:solidFill>
                  <a:schemeClr val="tx2"/>
                </a:solidFill>
              </a:rPr>
              <a:t> jest rośliną wieloletnia zimozieloną. Liście ma </a:t>
            </a:r>
            <a:r>
              <a:rPr lang="pl-PL" sz="1700" dirty="0" err="1">
                <a:solidFill>
                  <a:schemeClr val="tx2"/>
                </a:solidFill>
              </a:rPr>
              <a:t>wąskolancetowate</a:t>
            </a:r>
            <a:r>
              <a:rPr lang="pl-PL" sz="1700" dirty="0">
                <a:solidFill>
                  <a:schemeClr val="tx2"/>
                </a:solidFill>
              </a:rPr>
              <a:t>, zagięte ku górze i zakończone białym włoskiem.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4512"/>
            <a:ext cx="3990677" cy="34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403648" y="482348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Objęty ochroną gatunkową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3318473"/>
            <a:ext cx="7315200" cy="3539527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  <a:tabLst>
                <a:tab pos="609600" algn="l"/>
                <a:tab pos="609600" algn="l"/>
              </a:tabLst>
            </a:pPr>
            <a:r>
              <a:rPr lang="pl-PL" b="1" dirty="0">
                <a:latin typeface="Times New Roman"/>
                <a:ea typeface="Times New Roman"/>
              </a:rPr>
              <a:t> </a:t>
            </a:r>
            <a:endParaRPr lang="pl-PL" dirty="0">
              <a:latin typeface="Times New Roman"/>
              <a:ea typeface="Times New Roman"/>
            </a:endParaRPr>
          </a:p>
          <a:p>
            <a:pPr marL="0" lvl="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609600" algn="l"/>
                <a:tab pos="457200" algn="l"/>
                <a:tab pos="609600" algn="l"/>
              </a:tabLst>
            </a:pPr>
            <a:r>
              <a:rPr lang="pl-PL" dirty="0">
                <a:solidFill>
                  <a:schemeClr val="tx2"/>
                </a:solidFill>
              </a:rPr>
              <a:t>Widłak </a:t>
            </a:r>
            <a:r>
              <a:rPr lang="pl-PL" dirty="0" err="1">
                <a:solidFill>
                  <a:schemeClr val="tx2"/>
                </a:solidFill>
              </a:rPr>
              <a:t>jałowcowaty</a:t>
            </a:r>
            <a:r>
              <a:rPr lang="pl-PL" dirty="0">
                <a:solidFill>
                  <a:schemeClr val="tx2"/>
                </a:solidFill>
              </a:rPr>
              <a:t> (</a:t>
            </a:r>
            <a:r>
              <a:rPr lang="pl-PL" dirty="0" err="1">
                <a:solidFill>
                  <a:schemeClr val="tx2"/>
                </a:solidFill>
              </a:rPr>
              <a:t>Lycopodium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annotinum</a:t>
            </a:r>
            <a:r>
              <a:rPr lang="pl-PL" dirty="0">
                <a:solidFill>
                  <a:schemeClr val="tx2"/>
                </a:solidFill>
              </a:rPr>
              <a:t>) </a:t>
            </a:r>
            <a:r>
              <a:rPr lang="pl-PL" dirty="0" smtClean="0">
                <a:solidFill>
                  <a:schemeClr val="tx2"/>
                </a:solidFill>
              </a:rPr>
              <a:t>–Liście </a:t>
            </a:r>
            <a:r>
              <a:rPr lang="pl-PL" dirty="0">
                <a:solidFill>
                  <a:schemeClr val="tx2"/>
                </a:solidFill>
              </a:rPr>
              <a:t>są </a:t>
            </a:r>
            <a:r>
              <a:rPr lang="pl-PL" dirty="0" err="1">
                <a:solidFill>
                  <a:schemeClr val="tx2"/>
                </a:solidFill>
              </a:rPr>
              <a:t>szydlasto</a:t>
            </a:r>
            <a:r>
              <a:rPr lang="pl-PL" dirty="0">
                <a:solidFill>
                  <a:schemeClr val="tx2"/>
                </a:solidFill>
              </a:rPr>
              <a:t> zaostrzone bez białego puchu. Liście zarodniowe zebrane są w wyprostowane kłosy osadzone pojedynczo na szczytach wyrastających ponad inne pędy. Zarodniki dojrzewają sierpień – wrzesień. </a:t>
            </a:r>
          </a:p>
          <a:p>
            <a:pPr marL="45720" indent="0" algn="ctr">
              <a:buNone/>
            </a:pP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5"/>
            <a:ext cx="3456384" cy="262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755976" y="2918738"/>
            <a:ext cx="34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Objęty ochroną gatunkową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1" y="4619361"/>
            <a:ext cx="2678859" cy="197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80" y="4624203"/>
            <a:ext cx="2952328" cy="197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11" y="2391888"/>
            <a:ext cx="2825266" cy="188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38635" y="26064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FF8600"/>
                </a:solidFill>
              </a:rPr>
              <a:t>Otulina Obszaru Chronionego Krajobrazu czyli w granicach zabudowy wsi Krężnica Jara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67544" y="1124744"/>
            <a:ext cx="7134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FF8600"/>
                </a:solidFill>
              </a:rPr>
              <a:t>Krężnica Jara leży w dolinie rzeki </a:t>
            </a:r>
            <a:r>
              <a:rPr lang="pl-PL" dirty="0" err="1" smtClean="0">
                <a:solidFill>
                  <a:srgbClr val="FF8600"/>
                </a:solidFill>
              </a:rPr>
              <a:t>Krężniczanki</a:t>
            </a:r>
            <a:r>
              <a:rPr lang="pl-PL" dirty="0" smtClean="0">
                <a:solidFill>
                  <a:srgbClr val="FF8600"/>
                </a:solidFill>
              </a:rPr>
              <a:t> będąca krainą lipienia </a:t>
            </a:r>
            <a:r>
              <a:rPr lang="pl-PL" dirty="0">
                <a:solidFill>
                  <a:srgbClr val="FF8600"/>
                </a:solidFill>
              </a:rPr>
              <a:t>i pstrąga. W jej wodach </a:t>
            </a:r>
            <a:r>
              <a:rPr lang="pl-PL" dirty="0" smtClean="0">
                <a:solidFill>
                  <a:srgbClr val="FF8600"/>
                </a:solidFill>
              </a:rPr>
              <a:t>spotka </a:t>
            </a:r>
            <a:r>
              <a:rPr lang="pl-PL" dirty="0">
                <a:solidFill>
                  <a:srgbClr val="FF8600"/>
                </a:solidFill>
              </a:rPr>
              <a:t>można minoga strumieniowego, a ostatnio sprowadziły się również bobry.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1" y="2368308"/>
            <a:ext cx="2829722" cy="188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4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420887"/>
            <a:ext cx="4608512" cy="3960153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pl-PL" dirty="0">
                <a:solidFill>
                  <a:schemeClr val="tx2"/>
                </a:solidFill>
              </a:rPr>
              <a:t>Bobry mieszkają w norach wykopanych w skarpie brzegowej lub w wysokich do 2 m </a:t>
            </a:r>
            <a:r>
              <a:rPr lang="pl-PL" dirty="0" smtClean="0">
                <a:solidFill>
                  <a:schemeClr val="tx2"/>
                </a:solidFill>
              </a:rPr>
              <a:t>żeremiach </a:t>
            </a:r>
            <a:r>
              <a:rPr lang="pl-PL" dirty="0">
                <a:solidFill>
                  <a:schemeClr val="tx2"/>
                </a:solidFill>
              </a:rPr>
              <a:t>zbudowanych z gałęzi i mułu. Jedno żeremie zamieszkuje monogamiczna, pozostająca razem przez całe życie para oraz jej potomstwo. </a:t>
            </a:r>
            <a:r>
              <a:rPr lang="pl-PL" dirty="0" smtClean="0">
                <a:solidFill>
                  <a:schemeClr val="tx2"/>
                </a:solidFill>
              </a:rPr>
              <a:t>Bobry </a:t>
            </a:r>
            <a:r>
              <a:rPr lang="pl-PL" dirty="0">
                <a:solidFill>
                  <a:schemeClr val="tx2"/>
                </a:solidFill>
              </a:rPr>
              <a:t>są pod ochroną w Polsce.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133"/>
            <a:ext cx="2520280" cy="16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851920" y="802061"/>
            <a:ext cx="3960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>
                <a:solidFill>
                  <a:schemeClr val="tx2"/>
                </a:solidFill>
              </a:rPr>
              <a:t>Ślimak winniczek – objęty ochroną gatunkową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486808"/>
            <a:ext cx="3598362" cy="37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2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ywa">
  <a:themeElements>
    <a:clrScheme name="Perspektyw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yw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867</TotalTime>
  <Words>685</Words>
  <Application>Microsoft Office PowerPoint</Application>
  <PresentationFormat>Pokaz na ekranie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Perspektywa</vt:lpstr>
      <vt:lpstr>Obraz - mapa bitowa</vt:lpstr>
      <vt:lpstr>Czerniejowski Obszar Chronionego Krajobrazu  przylegający do wsi Krężnica Jara</vt:lpstr>
      <vt:lpstr>Prezentacja programu PowerPoint</vt:lpstr>
      <vt:lpstr>Wycieczkę rozpoczynamy przy budynku szkoły, kierując się na wschód.  Idąc ok. 400m wśród bujnego lasu: ols jesionowo- olchowy nazywanego olsem  podziwiamy maendry rzeki Krężniczankioraz drzewa: olsza czarna i szara, jesion, jarząb,  wierzba, topola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Tereny wokół rzeki to siedlisko, rzekotki drzewnej i innych płazów, a także licznych ptaków: czapli siwej, bocianów, kulików, dudków, sójek, krogulców, zimorodków. W okolicznych lasach bytują myszołowy, puszczyki, sowy, dzięcioły (czarny, duży, mały i zielony) oraz liczne gatunki drobniejszych ptaków </vt:lpstr>
      <vt:lpstr>Prezentacja programu PowerPoint</vt:lpstr>
      <vt:lpstr>Jest tu także siedlisko ptaków wodnych takich jak: </vt:lpstr>
      <vt:lpstr>Prezentacja programu PowerPoint</vt:lpstr>
      <vt:lpstr>Prezentacja programu PowerPoint</vt:lpstr>
      <vt:lpstr>Prezentacja programu PowerPoint</vt:lpstr>
      <vt:lpstr>Kwiczoł – objęty ochroną ścisłą gatunkową Załączniki do rozporządzenia Ministra Środowiska z dnia 6 października 2014 r. (poz. 1348)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Ścieżka Dydaktyczna</dc:title>
  <dc:creator>Grazynka</dc:creator>
  <cp:lastModifiedBy>Grażyna</cp:lastModifiedBy>
  <cp:revision>61</cp:revision>
  <dcterms:created xsi:type="dcterms:W3CDTF">2011-11-29T22:00:13Z</dcterms:created>
  <dcterms:modified xsi:type="dcterms:W3CDTF">2019-11-13T21:18:20Z</dcterms:modified>
</cp:coreProperties>
</file>