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14" r:id="rId1"/>
  </p:sldMasterIdLst>
  <p:notesMasterIdLst>
    <p:notesMasterId r:id="rId85"/>
  </p:notes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6" r:id="rId16"/>
    <p:sldId id="273" r:id="rId17"/>
    <p:sldId id="272" r:id="rId18"/>
    <p:sldId id="277" r:id="rId19"/>
    <p:sldId id="278" r:id="rId20"/>
    <p:sldId id="279" r:id="rId21"/>
    <p:sldId id="280" r:id="rId22"/>
    <p:sldId id="283" r:id="rId23"/>
    <p:sldId id="284" r:id="rId24"/>
    <p:sldId id="285" r:id="rId25"/>
    <p:sldId id="282" r:id="rId26"/>
    <p:sldId id="289" r:id="rId27"/>
    <p:sldId id="286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306" r:id="rId36"/>
    <p:sldId id="317" r:id="rId37"/>
    <p:sldId id="316" r:id="rId38"/>
    <p:sldId id="318" r:id="rId39"/>
    <p:sldId id="315" r:id="rId40"/>
    <p:sldId id="307" r:id="rId41"/>
    <p:sldId id="308" r:id="rId42"/>
    <p:sldId id="309" r:id="rId43"/>
    <p:sldId id="310" r:id="rId44"/>
    <p:sldId id="311" r:id="rId45"/>
    <p:sldId id="312" r:id="rId46"/>
    <p:sldId id="300" r:id="rId47"/>
    <p:sldId id="301" r:id="rId48"/>
    <p:sldId id="346" r:id="rId49"/>
    <p:sldId id="340" r:id="rId50"/>
    <p:sldId id="341" r:id="rId51"/>
    <p:sldId id="342" r:id="rId52"/>
    <p:sldId id="343" r:id="rId53"/>
    <p:sldId id="344" r:id="rId54"/>
    <p:sldId id="345" r:id="rId55"/>
    <p:sldId id="347" r:id="rId56"/>
    <p:sldId id="302" r:id="rId57"/>
    <p:sldId id="303" r:id="rId58"/>
    <p:sldId id="304" r:id="rId59"/>
    <p:sldId id="295" r:id="rId60"/>
    <p:sldId id="296" r:id="rId61"/>
    <p:sldId id="297" r:id="rId62"/>
    <p:sldId id="319" r:id="rId63"/>
    <p:sldId id="321" r:id="rId64"/>
    <p:sldId id="298" r:id="rId65"/>
    <p:sldId id="320" r:id="rId66"/>
    <p:sldId id="324" r:id="rId67"/>
    <p:sldId id="322" r:id="rId68"/>
    <p:sldId id="323" r:id="rId69"/>
    <p:sldId id="334" r:id="rId70"/>
    <p:sldId id="326" r:id="rId71"/>
    <p:sldId id="325" r:id="rId72"/>
    <p:sldId id="329" r:id="rId73"/>
    <p:sldId id="327" r:id="rId74"/>
    <p:sldId id="328" r:id="rId75"/>
    <p:sldId id="330" r:id="rId76"/>
    <p:sldId id="331" r:id="rId77"/>
    <p:sldId id="332" r:id="rId78"/>
    <p:sldId id="333" r:id="rId79"/>
    <p:sldId id="335" r:id="rId80"/>
    <p:sldId id="336" r:id="rId81"/>
    <p:sldId id="338" r:id="rId82"/>
    <p:sldId id="337" r:id="rId83"/>
    <p:sldId id="339" r:id="rId8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E14240-6F31-414A-81A4-8042553A2698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CD1603-546D-4ECE-81FB-32FCB34F78B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4962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42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92B4ED-AB43-4138-887C-58EB3D6911FC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34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FDB23-C096-4B55-A557-A357F52B9FA9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45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E75D55-FD7C-44C4-8B34-6CDE3944559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5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5A8DC-FA8D-4A2D-8158-9AD8CE12A847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65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B81C6E-066A-4597-8EEE-4AE124422057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75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77C96D-5686-4D81-995E-17C487E3218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86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2D4B71-9B6A-4DDA-99DA-0303E49D11D8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96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B14D0-88C1-435E-BD71-87AA15095149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06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3C892A-0323-45FF-AA8F-373258F618F9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16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DF0CA8-C550-44CC-BB16-407568940DAD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27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B052F2-0032-451B-8566-6ED35CDB888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</a:pPr>
            <a:r>
              <a:rPr lang="pl-PL" altLang="pl-PL" smtClean="0"/>
              <a:t>Początek działalności – 24.05.2007 rok – data rejestracji w Krajowym Rejestrze Sądowym.</a:t>
            </a:r>
          </a:p>
        </p:txBody>
      </p:sp>
      <p:sp>
        <p:nvSpPr>
          <p:cNvPr id="553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97CE2E-8B0F-443F-B034-F20751380009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37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372E0F-ECD8-4EFD-A19D-6145809D5507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47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9E213A-A5F5-45AB-977D-4CEB5B81EBDC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57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606D9F-D977-46F8-B2F2-63988B8148B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68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9DE4D-0A5C-4F44-B9D1-1B201F5CC230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78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1026E2-6846-4C3C-9164-AB4DEF4F61BB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88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B8F71F-12BD-4998-891C-5E553D65A37B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798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62AA1-1850-4D42-BC72-8631AC9D948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809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C5AF77-983F-467B-871F-C6C26C61DA7E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819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11ADE3-406E-432F-AF5B-D09307060239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829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E2346E-3130-4C5F-97F3-2692B5764A93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/>
              <a:t>Początek działalności – 24.05.2007 rok – data rejestracji w Krajowym Rejestrze Sądowym.</a:t>
            </a:r>
          </a:p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63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1E1ECE-609E-4DEA-A915-362F966B966F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839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BD9B25-B5A9-4DDC-9B1E-0C48F6DE7C4A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849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34E0D4-F9B6-40CC-BD69-B24D105BD17E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860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C8EFE2-F0A1-409E-A863-C39B0A21E38D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129BE-F1D4-423B-B926-AE54A5594C84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B30915-3ADB-4D74-8736-61B8E824F391}" type="slidenum">
              <a:rPr lang="pl-PL" smtClean="0"/>
              <a:pPr>
                <a:defRPr/>
              </a:pPr>
              <a:t>49</a:t>
            </a:fld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CB3A38-20C5-434A-AC17-9C0AAC4E5DD0}" type="slidenum">
              <a:rPr lang="pl-PL" smtClean="0"/>
              <a:pPr>
                <a:defRPr/>
              </a:pPr>
              <a:t>50</a:t>
            </a:fld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B9E1EF-58DE-4999-A96E-7638C7BE66BC}" type="slidenum">
              <a:rPr lang="pl-PL" smtClean="0"/>
              <a:pPr>
                <a:defRPr/>
              </a:pPr>
              <a:t>53</a:t>
            </a:fld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045270-5DD8-4D49-AA6F-6D8EE62ECBE0}" type="slidenum">
              <a:rPr lang="pl-PL" smtClean="0"/>
              <a:pPr>
                <a:defRPr/>
              </a:pPr>
              <a:t>55</a:t>
            </a:fld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/>
              <a:t>Realizacja projektów</a:t>
            </a:r>
          </a:p>
        </p:txBody>
      </p:sp>
      <p:sp>
        <p:nvSpPr>
          <p:cNvPr id="870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B174D3-EF91-4507-A5E6-CF2492B37EBE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/>
              <a:t>1 X – 31 XII 2007  - realizacja projektu „Teatr – antidotum na jesienną nudę” w ramach Konkursu Małych Grantów zorganizowanego przez Ośrodek Pomocy Społecznej przy Urzędzie Gminy w Niedrzwicy Dużej. </a:t>
            </a:r>
          </a:p>
        </p:txBody>
      </p:sp>
      <p:sp>
        <p:nvSpPr>
          <p:cNvPr id="880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F9487B-4515-422E-9469-ECC04631BB19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pl-PL" altLang="pl-PL" smtClean="0"/>
              <a:t>Prowadzenie działań w zakresie integracji społeczności lokalnej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pl-PL" altLang="pl-PL" smtClean="0"/>
              <a:t>Wspieranie aktywności społecznej, środowiskowej  mieszkańców Krężnicy Jarej i okolicznych miejscowości</a:t>
            </a:r>
          </a:p>
        </p:txBody>
      </p:sp>
      <p:sp>
        <p:nvSpPr>
          <p:cNvPr id="573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E14717-B3D0-44A4-B08B-8B9A36FD78C8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890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C48E90-577A-4090-A40C-F703022A2C59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pl-P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901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3F6978-5569-425C-BEA6-C2B07B85C34E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6EB349-4EF1-47AB-ABAF-7F9E4235FD4D}" type="slidenum">
              <a:rPr lang="pl-PL" smtClean="0"/>
              <a:pPr>
                <a:defRPr/>
              </a:pPr>
              <a:t>61</a:t>
            </a:fld>
            <a:endParaRPr lang="pl-P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B7954-6550-4EE4-B505-D0181437B924}" type="slidenum">
              <a:rPr lang="pl-PL" smtClean="0"/>
              <a:pPr>
                <a:defRPr/>
              </a:pPr>
              <a:t>62</a:t>
            </a:fld>
            <a:endParaRPr 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altLang="pl-PL" smtClean="0"/>
              <a:t>Zajęcia dla dzieci w Izbie Regionalnej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979D98-60E8-4E83-BBD3-ED1F198DF062}" type="slidenum">
              <a:rPr lang="pl-PL" smtClean="0"/>
              <a:pPr>
                <a:defRPr/>
              </a:pPr>
              <a:t>75</a:t>
            </a:fld>
            <a:endParaRPr 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altLang="pl-PL" smtClean="0"/>
              <a:t>Zajęcia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269045-A65D-42D1-B3D9-B335CBEC4EAC}" type="slidenum">
              <a:rPr lang="pl-PL" smtClean="0"/>
              <a:pPr>
                <a:defRPr/>
              </a:pPr>
              <a:t>76</a:t>
            </a:fld>
            <a:endParaRPr lang="pl-P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132D1F-42AF-464A-B56D-9BD77ACBB742}" type="slidenum">
              <a:rPr lang="pl-PL" smtClean="0"/>
              <a:pPr>
                <a:defRPr/>
              </a:pPr>
              <a:t>77</a:t>
            </a:fld>
            <a:endParaRPr lang="pl-P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F5172-FBCB-43B1-8905-CAAF7906EFC5}" type="slidenum">
              <a:rPr lang="pl-PL" smtClean="0"/>
              <a:pPr>
                <a:defRPr/>
              </a:pPr>
              <a:t>78</a:t>
            </a:fld>
            <a:endParaRPr lang="pl-P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F00211-2B72-4C8C-9B2A-F02FA5152710}" type="slidenum">
              <a:rPr lang="pl-PL" smtClean="0"/>
              <a:pPr>
                <a:defRPr/>
              </a:pPr>
              <a:t>79</a:t>
            </a:fld>
            <a:endParaRPr lang="pl-P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3C81B0-7054-4BE1-8364-04D3726A6006}" type="slidenum">
              <a:rPr lang="pl-PL" smtClean="0"/>
              <a:pPr>
                <a:defRPr/>
              </a:pPr>
              <a:t>80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pl-PL" altLang="pl-PL" smtClean="0"/>
          </a:p>
        </p:txBody>
      </p:sp>
      <p:sp>
        <p:nvSpPr>
          <p:cNvPr id="583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FFCEF9-E10A-444A-93DA-25D1C12782A3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A79323-E04A-4C16-936F-0475800010BE}" type="slidenum">
              <a:rPr lang="pl-PL" smtClean="0"/>
              <a:pPr>
                <a:defRPr/>
              </a:pPr>
              <a:t>81</a:t>
            </a:fld>
            <a:endParaRPr lang="pl-P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D729F-041B-49C2-8F78-CBA7120A5E15}" type="slidenum">
              <a:rPr lang="pl-PL" smtClean="0"/>
              <a:pPr>
                <a:defRPr/>
              </a:pPr>
              <a:t>82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9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BFC655-1018-41DF-A007-AD0D640C587A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pl-PL" altLang="pl-PL" smtClean="0"/>
          </a:p>
        </p:txBody>
      </p:sp>
      <p:sp>
        <p:nvSpPr>
          <p:cNvPr id="604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2D67BA-F7AD-44C0-B4F2-A59B1DD5AB8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14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0F58B5-20CF-4418-B0F0-884D18778046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24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7C3702-ACDC-4CE9-8F4C-9F7470C0A787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5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0E11B-812D-4C06-B80D-3FE394DC34B7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6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EEAE2-F53B-4568-A905-60C37439CC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55200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406C-0A6A-4D39-AD3C-E14971DAF68A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5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4488A-48E4-4932-8EC8-F5010FF076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23748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D0055-1B35-4B84-9E5D-C6D2D4A492B2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2E0E5-73A7-4C44-B75F-DC69D39126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34707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C7E2-D9A1-48BC-8FBE-FBA7C6049774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5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3253A-DD0B-4A5C-8D75-E021DCD702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207635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Łącznik prostoliniowy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9395C-BCB5-4CFE-95DB-04D24A425FC5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7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71E93-FA26-4B99-9B6D-3E39D196EB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901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8F885-718C-4667-8B13-AD2F45AB5EC9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6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BA68-C4EA-4605-9ABB-408A119E55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87240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CC617-4931-4AE1-8B9F-E975C53ACF87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1CCFA-BC9B-4527-87F3-48ADF5661AA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9841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91312-454C-47A1-8FFE-C6CAB998BBE8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4" name="Symbol zastępczy stopki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D2A8A-31BE-4567-90BA-9B8F1D8CEE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29296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7AB5-03E8-47FE-993A-8073F853DEEC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3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4808C-7F03-4392-84B8-BB12384F53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86170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oliniowy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CD8DD-90EE-4A57-A902-938573FE8AAB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7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8D3D5-4199-43A7-A62B-B2DC22B790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00188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EE8B7-AB83-4AE1-89F3-B9DFF1AE2F23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D921C-22B5-4897-B503-A07988D6F6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70170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Symbol zastępczy tekstu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FE82D5F-7AFD-47F2-B8A3-2C6F546DB315}" type="datetimeFigureOut">
              <a:rPr lang="pl-PL"/>
              <a:pPr>
                <a:defRPr/>
              </a:pPr>
              <a:t>2019-11-19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9F93DF7-5177-407B-8FC9-B4B2062901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4" r:id="rId1"/>
    <p:sldLayoutId id="2147485195" r:id="rId2"/>
    <p:sldLayoutId id="2147485196" r:id="rId3"/>
    <p:sldLayoutId id="2147485191" r:id="rId4"/>
    <p:sldLayoutId id="2147485197" r:id="rId5"/>
    <p:sldLayoutId id="2147485192" r:id="rId6"/>
    <p:sldLayoutId id="2147485198" r:id="rId7"/>
    <p:sldLayoutId id="2147485199" r:id="rId8"/>
    <p:sldLayoutId id="2147485200" r:id="rId9"/>
    <p:sldLayoutId id="2147485193" r:id="rId10"/>
    <p:sldLayoutId id="214748520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smtClean="0"/>
              <a:t>Stowarzyszenie Społeczne CIS w Krężnicy Jarej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b="1" dirty="0" smtClean="0"/>
              <a:t>CIS – Centrum Integracji Społecznej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rostokąt 1"/>
          <p:cNvSpPr>
            <a:spLocks noChangeArrowheads="1"/>
          </p:cNvSpPr>
          <p:nvPr/>
        </p:nvSpPr>
        <p:spPr bwMode="auto">
          <a:xfrm>
            <a:off x="928688" y="1643063"/>
            <a:ext cx="657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 u="sng">
                <a:latin typeface="Calibri" pitchFamily="34" charset="0"/>
              </a:rPr>
              <a:t>Jak pracujemy, co robimy, z kim współpracujemy 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rostokąt 1"/>
          <p:cNvSpPr>
            <a:spLocks noChangeArrowheads="1"/>
          </p:cNvSpPr>
          <p:nvPr/>
        </p:nvSpPr>
        <p:spPr bwMode="auto">
          <a:xfrm>
            <a:off x="1214438" y="357188"/>
            <a:ext cx="6572250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 u="sng">
                <a:latin typeface="Calibri" pitchFamily="34" charset="0"/>
              </a:rPr>
              <a:t>Instytucje, z którymi współpracujemy:</a:t>
            </a:r>
          </a:p>
          <a:p>
            <a:pPr eaLnBrk="1" hangingPunct="1"/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Parafia rzymsko – katolicka  p.w. Św. Floriana w Krężnicy Jarej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Zespół Szkół w Krężnicy Jarej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Biblioteka Publiczna w Krężnicy Jarej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Urząd Gminy w Niedrzwicy Dużej 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Gminny Ośrodek Kultury, Sportu i Rekreacji w Niedrzwicy Dużej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Firma Ars Deko Ekonomiczny Biznes w Lublinie  ul. Głuska 86</a:t>
            </a:r>
          </a:p>
          <a:p>
            <a:pPr eaLnBrk="1" hangingPunct="1"/>
            <a:endParaRPr lang="pl-PL" altLang="pl-PL" sz="2400"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rostokąt 1"/>
          <p:cNvSpPr>
            <a:spLocks noChangeArrowheads="1"/>
          </p:cNvSpPr>
          <p:nvPr/>
        </p:nvSpPr>
        <p:spPr bwMode="auto">
          <a:xfrm>
            <a:off x="2857500" y="2643188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800" b="1" u="sng">
                <a:latin typeface="Calibri" pitchFamily="34" charset="0"/>
              </a:rPr>
              <a:t>Działania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ostokąt 1"/>
          <p:cNvSpPr>
            <a:spLocks noChangeArrowheads="1"/>
          </p:cNvSpPr>
          <p:nvPr/>
        </p:nvSpPr>
        <p:spPr bwMode="auto">
          <a:xfrm>
            <a:off x="1143000" y="1428750"/>
            <a:ext cx="69294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 u="sng">
                <a:latin typeface="Calibri" pitchFamily="34" charset="0"/>
              </a:rPr>
              <a:t>Prowadzenie biblioteki parafialne</a:t>
            </a:r>
            <a:r>
              <a:rPr lang="pl-PL" altLang="pl-PL" sz="2400" u="sng">
                <a:latin typeface="Calibri" pitchFamily="34" charset="0"/>
              </a:rPr>
              <a:t>j</a:t>
            </a:r>
          </a:p>
          <a:p>
            <a:pPr eaLnBrk="1" hangingPunct="1"/>
            <a:endParaRPr lang="pl-PL" altLang="pl-PL" sz="2400" u="sng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 Porządkowanie, katalogowanie  księgozbioru.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 Wypożyczanie książek czytelnikom.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ja\Pulpit\foto Izba Reg\biblioteka par\foto Izba Reg.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ja\Pulpit\foto Izba Reg\CIS Izba Regionalna\CIS Izba Regionalna 001.jpg"/>
          <p:cNvPicPr>
            <a:picLocks noChangeAspect="1" noChangeArrowheads="1"/>
          </p:cNvPicPr>
          <p:nvPr/>
        </p:nvPicPr>
        <p:blipFill>
          <a:blip r:embed="rId3"/>
          <a:srcRect t="2344" r="23828"/>
          <a:stretch>
            <a:fillRect/>
          </a:stretch>
        </p:blipFill>
        <p:spPr bwMode="auto">
          <a:xfrm>
            <a:off x="179388" y="134938"/>
            <a:ext cx="6851650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4579" name="Prostokąt 2"/>
          <p:cNvSpPr>
            <a:spLocks noChangeArrowheads="1"/>
          </p:cNvSpPr>
          <p:nvPr/>
        </p:nvSpPr>
        <p:spPr bwMode="auto">
          <a:xfrm>
            <a:off x="7000875" y="1714500"/>
            <a:ext cx="16430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>
                <a:latin typeface="Calibri" pitchFamily="34" charset="0"/>
              </a:rPr>
              <a:t>Przy regałach z książkami prowadząca bibliotekę parafialną koleżanka Anna Jaremek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rostokąt 4"/>
          <p:cNvSpPr>
            <a:spLocks noChangeArrowheads="1"/>
          </p:cNvSpPr>
          <p:nvPr/>
        </p:nvSpPr>
        <p:spPr bwMode="auto">
          <a:xfrm>
            <a:off x="1000125" y="1357313"/>
            <a:ext cx="6786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  <a:p>
            <a:pPr eaLnBrk="1" hangingPunct="1"/>
            <a:endParaRPr lang="pl-PL" altLang="pl-PL">
              <a:latin typeface="Calibri" pitchFamily="34" charset="0"/>
            </a:endParaRPr>
          </a:p>
          <a:p>
            <a:pPr eaLnBrk="1" hangingPunct="1"/>
            <a:endParaRPr lang="pl-PL" altLang="pl-PL">
              <a:latin typeface="Calibri" pitchFamily="34" charset="0"/>
            </a:endParaRPr>
          </a:p>
          <a:p>
            <a:pPr eaLnBrk="1" hangingPunct="1"/>
            <a:endParaRPr lang="pl-PL" altLang="pl-PL">
              <a:latin typeface="Calibri" pitchFamily="34" charset="0"/>
            </a:endParaRPr>
          </a:p>
        </p:txBody>
      </p:sp>
      <p:sp>
        <p:nvSpPr>
          <p:cNvPr id="25603" name="Prostokąt 6"/>
          <p:cNvSpPr>
            <a:spLocks noChangeArrowheads="1"/>
          </p:cNvSpPr>
          <p:nvPr/>
        </p:nvSpPr>
        <p:spPr bwMode="auto">
          <a:xfrm>
            <a:off x="1071563" y="1000125"/>
            <a:ext cx="72151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 u="sng">
                <a:latin typeface="Calibri" pitchFamily="34" charset="0"/>
              </a:rPr>
              <a:t>Dystrybucja artykułów spożywczych w ramach Europejskiego Programu PEAD we współpracy z Caritas Archidiecezji Lubelskiej. </a:t>
            </a:r>
          </a:p>
          <a:p>
            <a:pPr eaLnBrk="1" hangingPunct="1"/>
            <a:endParaRPr lang="pl-PL" altLang="pl-PL">
              <a:latin typeface="Calibri" pitchFamily="34" charset="0"/>
            </a:endParaRPr>
          </a:p>
          <a:p>
            <a:pPr eaLnBrk="1" hangingPunct="1"/>
            <a:endParaRPr lang="pl-PL" altLang="pl-PL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W ubiegłym roku z pomocy skorzystało 40 rodzin, czyli 131 osób. Wydano łącznie 2160 kg produktów żywnościowych i 684 litry mleka.  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W bieżącym roku dystrybucja produktów żywnościowych jest kontynuowana.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rostokąt 1"/>
          <p:cNvSpPr>
            <a:spLocks noChangeArrowheads="1"/>
          </p:cNvSpPr>
          <p:nvPr/>
        </p:nvSpPr>
        <p:spPr bwMode="auto">
          <a:xfrm>
            <a:off x="857250" y="714375"/>
            <a:ext cx="750093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>
              <a:latin typeface="Calibri" pitchFamily="34" charset="0"/>
            </a:endParaRPr>
          </a:p>
          <a:p>
            <a:pPr eaLnBrk="1" hangingPunct="1"/>
            <a:r>
              <a:rPr lang="pl-PL" altLang="pl-PL" sz="2400" b="1" u="sng">
                <a:latin typeface="Calibri" pitchFamily="34" charset="0"/>
              </a:rPr>
              <a:t>Pomoc dzieciom mającym różnorodne problemy w nauce</a:t>
            </a:r>
          </a:p>
          <a:p>
            <a:pPr eaLnBrk="1" hangingPunct="1"/>
            <a:endParaRPr lang="pl-PL" altLang="pl-PL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Członkowie Stowarzyszenia, emerytowane nauczycielki, mają stały</a:t>
            </a:r>
            <a:r>
              <a:rPr lang="pl-PL" altLang="pl-PL" sz="2400" i="1">
                <a:latin typeface="Calibri" pitchFamily="34" charset="0"/>
              </a:rPr>
              <a:t> </a:t>
            </a:r>
            <a:r>
              <a:rPr lang="pl-PL" altLang="pl-PL" sz="2400">
                <a:latin typeface="Calibri" pitchFamily="34" charset="0"/>
              </a:rPr>
              <a:t>dyżur we wtorki od godz. 13.00 do 16.00 w Domu Parafialnym. W tych godzinach można skorzystać z biblioteki, uzyskać pomoc w lekcjach z języka polskiego, matematyki czy języka angielskiego i rosyjskiego. 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Objęliśmy w ubiegłym roku szkolnym patronatem klasę pierwszą  ze Szkoły Podstawowej w Krężnicy Jarej i udzielaliśmy systematycznej pomocy jednemu uczniowi.  W tym roku szkolnym opieka będzie kontynuowana.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rostokąt 1"/>
          <p:cNvSpPr>
            <a:spLocks noChangeArrowheads="1"/>
          </p:cNvSpPr>
          <p:nvPr/>
        </p:nvSpPr>
        <p:spPr bwMode="auto">
          <a:xfrm>
            <a:off x="1143000" y="2214563"/>
            <a:ext cx="67865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 u="sng">
                <a:latin typeface="Calibri" pitchFamily="34" charset="0"/>
              </a:rPr>
              <a:t>Imprezy  organizowane dzieciom  z  klas  młodszych     i  punktu  przedszkolnego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ja\Pulpit\Stowarzysz. CIS\zdjęcia\2008.09.12 cis\2008.10.17 wystawa 16 Dzień Papieski\Obraz 033.jpg"/>
          <p:cNvPicPr>
            <a:picLocks noChangeAspect="1" noChangeArrowheads="1"/>
          </p:cNvPicPr>
          <p:nvPr/>
        </p:nvPicPr>
        <p:blipFill rotWithShape="1">
          <a:blip r:embed="rId3"/>
          <a:srcRect l="13714" r="4570"/>
          <a:stretch/>
        </p:blipFill>
        <p:spPr bwMode="auto">
          <a:xfrm>
            <a:off x="179388" y="134938"/>
            <a:ext cx="717867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8675" name="Prostokąt 2"/>
          <p:cNvSpPr>
            <a:spLocks noChangeArrowheads="1"/>
          </p:cNvSpPr>
          <p:nvPr/>
        </p:nvSpPr>
        <p:spPr bwMode="auto">
          <a:xfrm>
            <a:off x="7358063" y="1428750"/>
            <a:ext cx="17859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>
                <a:latin typeface="Calibri" pitchFamily="34" charset="0"/>
              </a:rPr>
              <a:t>Zabawa andrzejkowa dla dzieci przedszkolnych   – listopad 2008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ostokąt 3"/>
          <p:cNvSpPr>
            <a:spLocks noChangeArrowheads="1"/>
          </p:cNvSpPr>
          <p:nvPr/>
        </p:nvSpPr>
        <p:spPr bwMode="auto">
          <a:xfrm>
            <a:off x="2143125" y="2143125"/>
            <a:ext cx="47863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 dirty="0">
                <a:latin typeface="Calibri" pitchFamily="34" charset="0"/>
              </a:rPr>
              <a:t>Stowarzyszenie powstało przy parafii Św. Floriana w Krężnicy Jarej i mieści się w pięknym, drewnianym Domu Parafialnym.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ja\Pulpit\Stowarzysz. CIS\zdjęcia\25XI andrzejki w kl. I\zima 078.jpg"/>
          <p:cNvPicPr>
            <a:picLocks noChangeAspect="1" noChangeArrowheads="1"/>
          </p:cNvPicPr>
          <p:nvPr/>
        </p:nvPicPr>
        <p:blipFill>
          <a:blip r:embed="rId3"/>
          <a:srcRect t="9280"/>
          <a:stretch>
            <a:fillRect/>
          </a:stretch>
        </p:blipFill>
        <p:spPr bwMode="auto">
          <a:xfrm>
            <a:off x="431800" y="136525"/>
            <a:ext cx="8280400" cy="563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9699" name="Prostokąt 2"/>
          <p:cNvSpPr>
            <a:spLocks noChangeArrowheads="1"/>
          </p:cNvSpPr>
          <p:nvPr/>
        </p:nvSpPr>
        <p:spPr bwMode="auto">
          <a:xfrm>
            <a:off x="1000125" y="600075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>
                <a:latin typeface="Calibri" pitchFamily="34" charset="0"/>
              </a:rPr>
              <a:t>25 XI 2010 – „andrzejki” w kl. I w Szkole Podstawowej w Krężnicy Jarej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ja\Pulpit\Stowarzysz. CIS\zdjęcia\25XI andrzejki w kl. I\zima 072.jpg"/>
          <p:cNvPicPr>
            <a:picLocks noChangeAspect="1" noChangeArrowheads="1"/>
          </p:cNvPicPr>
          <p:nvPr/>
        </p:nvPicPr>
        <p:blipFill>
          <a:blip r:embed="rId3"/>
          <a:srcRect t="6490" b="3246"/>
          <a:stretch>
            <a:fillRect/>
          </a:stretch>
        </p:blipFill>
        <p:spPr bwMode="auto">
          <a:xfrm>
            <a:off x="431800" y="136525"/>
            <a:ext cx="8280400" cy="560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0723" name="Prostokąt 2"/>
          <p:cNvSpPr>
            <a:spLocks noChangeArrowheads="1"/>
          </p:cNvSpPr>
          <p:nvPr/>
        </p:nvSpPr>
        <p:spPr bwMode="auto">
          <a:xfrm>
            <a:off x="2778125" y="6143625"/>
            <a:ext cx="358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>
                <a:latin typeface="Calibri" pitchFamily="34" charset="0"/>
              </a:rPr>
              <a:t>Lanie wosku przez symboliczny klucz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ja\Pulpit\Stowarzysz. CIS\zdjęcia\1 VI Dzień Dziecka 2011\z aparatu fot. 032.jpg"/>
          <p:cNvPicPr>
            <a:picLocks noChangeAspect="1" noChangeArrowheads="1"/>
          </p:cNvPicPr>
          <p:nvPr/>
        </p:nvPicPr>
        <p:blipFill>
          <a:blip r:embed="rId3"/>
          <a:srcRect t="10742" b="6248"/>
          <a:stretch>
            <a:fillRect/>
          </a:stretch>
        </p:blipFill>
        <p:spPr bwMode="auto">
          <a:xfrm>
            <a:off x="431800" y="136525"/>
            <a:ext cx="8280400" cy="515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1747" name="Prostokąt 2"/>
          <p:cNvSpPr>
            <a:spLocks noChangeArrowheads="1"/>
          </p:cNvSpPr>
          <p:nvPr/>
        </p:nvSpPr>
        <p:spPr bwMode="auto">
          <a:xfrm>
            <a:off x="2903538" y="5929313"/>
            <a:ext cx="3336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>
                <a:latin typeface="Calibri" pitchFamily="34" charset="0"/>
              </a:rPr>
              <a:t>1 VI 2011 r. – Dzień Dziecka w kl. 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ja\Pulpit\Stowarzysz. CIS\zdjęcia\1 VI Dzień Dziecka 2011\z aparatu fot. 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120650"/>
            <a:ext cx="8823325" cy="661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ja\Pulpit\Stowarzysz. CIS\zdjęcia\1 VI Dzień Dziecka 2011\z aparatu fot. 040.jpg"/>
          <p:cNvPicPr>
            <a:picLocks noChangeAspect="1" noChangeArrowheads="1"/>
          </p:cNvPicPr>
          <p:nvPr/>
        </p:nvPicPr>
        <p:blipFill>
          <a:blip r:embed="rId3"/>
          <a:srcRect t="8984" r="3125" b="3125"/>
          <a:stretch>
            <a:fillRect/>
          </a:stretch>
        </p:blipFill>
        <p:spPr bwMode="auto">
          <a:xfrm>
            <a:off x="431800" y="136525"/>
            <a:ext cx="8280400" cy="563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3795" name="Prostokąt 2"/>
          <p:cNvSpPr>
            <a:spLocks noChangeArrowheads="1"/>
          </p:cNvSpPr>
          <p:nvPr/>
        </p:nvSpPr>
        <p:spPr bwMode="auto">
          <a:xfrm>
            <a:off x="3578225" y="6199188"/>
            <a:ext cx="2922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>
                <a:latin typeface="Calibri" pitchFamily="34" charset="0"/>
              </a:rPr>
              <a:t>Chwila odpoczynku 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ja\Pulpit\Stowarzysz. CIS\zdjęcia\1 VI Dzień Dziecka 2011\z aparatu fot. 043.jpg"/>
          <p:cNvPicPr>
            <a:picLocks noChangeAspect="1" noChangeArrowheads="1"/>
          </p:cNvPicPr>
          <p:nvPr/>
        </p:nvPicPr>
        <p:blipFill>
          <a:blip r:embed="rId3"/>
          <a:srcRect b="8601"/>
          <a:stretch>
            <a:fillRect/>
          </a:stretch>
        </p:blipFill>
        <p:spPr bwMode="auto">
          <a:xfrm>
            <a:off x="431800" y="136525"/>
            <a:ext cx="8280400" cy="567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4819" name="Prostokąt 2"/>
          <p:cNvSpPr>
            <a:spLocks noChangeArrowheads="1"/>
          </p:cNvSpPr>
          <p:nvPr/>
        </p:nvSpPr>
        <p:spPr bwMode="auto">
          <a:xfrm>
            <a:off x="2832100" y="6199188"/>
            <a:ext cx="4383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>
                <a:latin typeface="Calibri" pitchFamily="34" charset="0"/>
              </a:rPr>
              <a:t> i dalsze zabawy w sali Domu Parafialnego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rostokąt 1"/>
          <p:cNvSpPr>
            <a:spLocks noChangeArrowheads="1"/>
          </p:cNvSpPr>
          <p:nvPr/>
        </p:nvSpPr>
        <p:spPr bwMode="auto">
          <a:xfrm>
            <a:off x="428625" y="2286000"/>
            <a:ext cx="821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 u="sng">
                <a:latin typeface="Calibri" pitchFamily="34" charset="0"/>
              </a:rPr>
              <a:t>Rajdy</a:t>
            </a:r>
            <a:r>
              <a:rPr lang="pl-PL" altLang="pl-PL" sz="2800" u="sng">
                <a:latin typeface="Calibri" pitchFamily="34" charset="0"/>
              </a:rPr>
              <a:t> </a:t>
            </a:r>
            <a:r>
              <a:rPr lang="pl-PL" altLang="pl-PL" sz="2800" b="1" u="sng">
                <a:latin typeface="Calibri" pitchFamily="34" charset="0"/>
              </a:rPr>
              <a:t>piesze i samochodowe po najbliższej okolicy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rostokąt 1"/>
          <p:cNvSpPr>
            <a:spLocks noChangeArrowheads="1"/>
          </p:cNvSpPr>
          <p:nvPr/>
        </p:nvSpPr>
        <p:spPr bwMode="auto">
          <a:xfrm>
            <a:off x="1071563" y="1643063"/>
            <a:ext cx="67865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latin typeface="Calibri" pitchFamily="34" charset="0"/>
              </a:rPr>
              <a:t>15 VIII 2007 – rajd pieszy szlakiem miejsc pamięci narodowej w Krężnicy Jarej</a:t>
            </a:r>
          </a:p>
          <a:p>
            <a:pPr algn="ctr" eaLnBrk="1" hangingPunct="1"/>
            <a:endParaRPr lang="pl-PL" altLang="pl-PL">
              <a:latin typeface="Calibri" pitchFamily="34" charset="0"/>
            </a:endParaRPr>
          </a:p>
          <a:p>
            <a:pPr algn="ctr" eaLnBrk="1" hangingPunct="1"/>
            <a:endParaRPr lang="pl-PL" altLang="pl-PL">
              <a:latin typeface="Calibri" pitchFamily="34" charset="0"/>
            </a:endParaRPr>
          </a:p>
          <a:p>
            <a:pPr algn="ctr" eaLnBrk="1" hangingPunct="1"/>
            <a:r>
              <a:rPr lang="pl-PL" altLang="pl-PL" sz="2400">
                <a:latin typeface="Calibri" pitchFamily="34" charset="0"/>
              </a:rPr>
              <a:t>Przygotowała trasę i prowadziła grupkę członkini Stowarzyszenia, Grażyna Boruch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ja\Pulpit\Stowarzysz. CIS\zdjęcia\Rajd pieszy\Rajd pieszy\Rajd pieszy - stowarzyszenie\PICT0438_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ja\Pulpit\Stowarzysz. CIS\zdjęcia\Rajd pieszy\Rajd pieszy\Rajd pieszy - stowarzyszenie\PICT0440_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a\Pulpit\Stowarzysz. CIS\zdjęcia\2008.09.12 cis\Obraz 04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1925" y="122238"/>
            <a:ext cx="8820150" cy="661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ja\Pulpit\Stowarzysz. CIS\zdjęcia\Rajd pieszy\Rajd pieszy\Rajd pieszy - stowarzyszenie\PICT0444_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ja\Pulpit\Stowarzysz. CIS\zdjęcia\Rajd pieszy\Rajd pieszy\Rajd pieszy - stowarzyszenie\PICT0456_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rostokąt 2"/>
          <p:cNvSpPr>
            <a:spLocks noChangeArrowheads="1"/>
          </p:cNvSpPr>
          <p:nvPr/>
        </p:nvSpPr>
        <p:spPr bwMode="auto">
          <a:xfrm>
            <a:off x="714375" y="2428875"/>
            <a:ext cx="735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Calibri" pitchFamily="34" charset="0"/>
              </a:rPr>
              <a:t>17 VIII 2008 –  samochodowy rajd szlakiem Koźmiana</a:t>
            </a:r>
            <a:endParaRPr lang="pl-PL" altLang="pl-PL" sz="2400">
              <a:latin typeface="Calibri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57250" y="3714750"/>
            <a:ext cx="8001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latin typeface="+mj-lt"/>
              </a:rPr>
              <a:t>Przygotowanie i prowadzenie – Beata i Krzysztof Tymczakowie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IMG_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36525"/>
            <a:ext cx="7200900" cy="578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0" y="6215063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1400">
                <a:ea typeface="Calibri" pitchFamily="34" charset="0"/>
                <a:cs typeface="Times New Roman" pitchFamily="18" charset="0"/>
              </a:rPr>
              <a:t>Rozpoczynamy pieszą wędrówką doliną Bystrzycy</a:t>
            </a:r>
            <a:endParaRPr lang="pl-PL" altLang="pl-PL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G_01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6525"/>
            <a:ext cx="7200900" cy="523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635317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1400">
                <a:ea typeface="Calibri" pitchFamily="34" charset="0"/>
                <a:cs typeface="Times New Roman" pitchFamily="18" charset="0"/>
              </a:rPr>
              <a:t>Przed dworkiem Kajetana Koźmiana w Piotrowicach</a:t>
            </a:r>
            <a:endParaRPr lang="pl-PL" altLang="pl-PL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icture 2" descr="IMG_0130"/>
          <p:cNvSpPr>
            <a:spLocks noChangeAspect="1" noChangeArrowheads="1"/>
          </p:cNvSpPr>
          <p:nvPr/>
        </p:nvSpPr>
        <p:spPr bwMode="auto">
          <a:xfrm>
            <a:off x="214313" y="0"/>
            <a:ext cx="8643937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61436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1400">
                <a:ea typeface="Calibri" pitchFamily="34" charset="0"/>
                <a:cs typeface="Times New Roman" pitchFamily="18" charset="0"/>
              </a:rPr>
              <a:t>Na cmentarzu w Bychawce przy grobach rodu Rollandów</a:t>
            </a:r>
            <a:endParaRPr lang="pl-PL" altLang="pl-PL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9940" name="Picture 4" descr="G:\clip_imag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36525"/>
            <a:ext cx="7200900" cy="538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rostokąt 1"/>
          <p:cNvSpPr>
            <a:spLocks noChangeArrowheads="1"/>
          </p:cNvSpPr>
          <p:nvPr/>
        </p:nvSpPr>
        <p:spPr bwMode="auto">
          <a:xfrm>
            <a:off x="1785938" y="2714625"/>
            <a:ext cx="612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latin typeface="Calibri" pitchFamily="34" charset="0"/>
              </a:rPr>
              <a:t>21 II 2010 – kulig po najbliższej okolicy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ja\Pulpit\Stowarzysz. CIS\zdjęcia\Kulig I 2010\zdjęcia 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ja\Pulpit\Stowarzysz. CIS\zdjęcia\Kulig I 2010\zdjęcia 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34938"/>
            <a:ext cx="8782050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rostokąt 2"/>
          <p:cNvSpPr>
            <a:spLocks noChangeArrowheads="1"/>
          </p:cNvSpPr>
          <p:nvPr/>
        </p:nvSpPr>
        <p:spPr bwMode="auto">
          <a:xfrm>
            <a:off x="857250" y="2500313"/>
            <a:ext cx="7143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400" b="1" u="sng">
                <a:latin typeface="Calibri" pitchFamily="34" charset="0"/>
              </a:rPr>
              <a:t>Pomoc w organizowaniu corocznych dożynek parafialnych 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rostokąt 1"/>
          <p:cNvSpPr>
            <a:spLocks noChangeArrowheads="1"/>
          </p:cNvSpPr>
          <p:nvPr/>
        </p:nvSpPr>
        <p:spPr bwMode="auto">
          <a:xfrm>
            <a:off x="2428875" y="1214438"/>
            <a:ext cx="457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>
                <a:latin typeface="Calibri" pitchFamily="34" charset="0"/>
              </a:rPr>
              <a:t>Początek działalności – 24.05.2007rok – data rejestracji </a:t>
            </a:r>
          </a:p>
          <a:p>
            <a:pPr algn="ctr" eaLnBrk="1" hangingPunct="1"/>
            <a:r>
              <a:rPr lang="pl-PL" altLang="pl-PL" sz="2800" b="1">
                <a:latin typeface="Calibri" pitchFamily="34" charset="0"/>
              </a:rPr>
              <a:t>w Krajowym Rejestrze Sądowym.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dożynki parafial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36525"/>
            <a:ext cx="7200900" cy="540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0179" name="Prostokąt 2"/>
          <p:cNvSpPr>
            <a:spLocks noChangeArrowheads="1"/>
          </p:cNvSpPr>
          <p:nvPr/>
        </p:nvSpPr>
        <p:spPr bwMode="auto">
          <a:xfrm>
            <a:off x="2436813" y="6199188"/>
            <a:ext cx="427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>
                <a:latin typeface="Calibri" pitchFamily="34" charset="0"/>
              </a:rPr>
              <a:t>Sierpień 2008 – dożynkowa loteria fantowa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rostokąt 1"/>
          <p:cNvSpPr>
            <a:spLocks noChangeArrowheads="1"/>
          </p:cNvSpPr>
          <p:nvPr/>
        </p:nvSpPr>
        <p:spPr bwMode="auto">
          <a:xfrm>
            <a:off x="2071688" y="2714625"/>
            <a:ext cx="4329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 u="sng">
                <a:latin typeface="Calibri" pitchFamily="34" charset="0"/>
              </a:rPr>
              <a:t>Wystawy, wernisaże …</a:t>
            </a: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rostokąt 1"/>
          <p:cNvSpPr>
            <a:spLocks noChangeArrowheads="1"/>
          </p:cNvSpPr>
          <p:nvPr/>
        </p:nvSpPr>
        <p:spPr bwMode="auto">
          <a:xfrm>
            <a:off x="642938" y="6000750"/>
            <a:ext cx="8215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>
                <a:latin typeface="Calibri" pitchFamily="34" charset="0"/>
              </a:rPr>
              <a:t>31 VIII – 15 IX 2008 – wystawa prac uczniów Zespołu Szkół (Szkoły Podstawowej i Gimnazjum) z Krężnicy  Jarej</a:t>
            </a:r>
          </a:p>
        </p:txBody>
      </p:sp>
      <p:pic>
        <p:nvPicPr>
          <p:cNvPr id="47107" name="Picture 1" descr="Obraz 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6525"/>
            <a:ext cx="7200900" cy="539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0"/>
            <a:ext cx="9005888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000" b="1">
                <a:latin typeface="Arial Black" pitchFamily="34" charset="0"/>
                <a:ea typeface="Calibri" pitchFamily="34" charset="0"/>
                <a:cs typeface="Times New Roman" pitchFamily="18" charset="0"/>
              </a:rPr>
              <a:t>Jan Paweł II jest wśród nas…</a:t>
            </a:r>
          </a:p>
          <a:p>
            <a:pPr algn="ctr" eaLnBrk="1" hangingPunct="1"/>
            <a:endParaRPr lang="pl-PL" altLang="pl-PL" sz="2000" b="1"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1" hangingPunct="1"/>
            <a:r>
              <a:rPr lang="pl-PL" altLang="pl-PL">
                <a:latin typeface="Arial Narrow" pitchFamily="34" charset="0"/>
                <a:ea typeface="Calibri" pitchFamily="34" charset="0"/>
                <a:cs typeface="Times New Roman" pitchFamily="18" charset="0"/>
              </a:rPr>
              <a:t>Od 12 do 19  X 2008 w sali kominkowej wystawa zdjęć, książek poświęconych Wielkiemu Polakowi </a:t>
            </a:r>
          </a:p>
          <a:p>
            <a:pPr algn="ctr"/>
            <a:r>
              <a:rPr lang="pl-PL" altLang="pl-PL">
                <a:latin typeface="Arial Narrow" pitchFamily="34" charset="0"/>
                <a:ea typeface="Calibri" pitchFamily="34" charset="0"/>
                <a:cs typeface="Times New Roman" pitchFamily="18" charset="0"/>
              </a:rPr>
              <a:t>Janowi Pawłowi II.</a:t>
            </a:r>
            <a:endParaRPr lang="pl-PL" altLang="pl-PL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8131" name="Picture 2" descr="Obraz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138" y="1412875"/>
            <a:ext cx="6689725" cy="500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C:\Documents and Settings\ja\Pulpit\Stowarzysz. CIS\zdjęcia\2008.09.12 cis wystawa papieska\wystawa papieska\Obraz 013_1024x768.jpg"/>
          <p:cNvPicPr>
            <a:picLocks noChangeAspect="1" noChangeArrowheads="1"/>
          </p:cNvPicPr>
          <p:nvPr/>
        </p:nvPicPr>
        <p:blipFill>
          <a:blip r:embed="rId2"/>
          <a:srcRect b="4605"/>
          <a:stretch>
            <a:fillRect/>
          </a:stretch>
        </p:blipFill>
        <p:spPr bwMode="auto">
          <a:xfrm>
            <a:off x="71438" y="209550"/>
            <a:ext cx="9001125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C:\Documents and Settings\ja\Pulpit\Stowarzysz. CIS\zdjęcia\2008.09.12 cis wystawa papieska\Obraz 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 V – 4 V 2009</a:t>
            </a:r>
            <a:endParaRPr lang="pl-PL" altLang="pl-PL" sz="2800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Dom Parafialny w Krężnicy Jarej</a:t>
            </a:r>
            <a:endParaRPr lang="pl-PL" altLang="pl-PL" sz="2800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Centrum Integracji Społecznej CIS</a:t>
            </a:r>
            <a:endParaRPr lang="pl-PL" altLang="pl-PL" sz="2800">
              <a:ea typeface="Calibri" pitchFamily="34" charset="0"/>
              <a:cs typeface="Times New Roman" pitchFamily="18" charset="0"/>
            </a:endParaRPr>
          </a:p>
          <a:p>
            <a:endParaRPr lang="pl-PL" altLang="pl-PL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03" name="Obraz 75" descr="scan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1357313"/>
            <a:ext cx="2895600" cy="367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0" y="53038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WYSTAWA PRAC  KAZIMIERZA ZDEBA</a:t>
            </a:r>
            <a:endParaRPr lang="pl-PL" altLang="pl-PL" sz="2400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pl-PL" altLang="pl-PL" sz="24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KRĘŻNICA JARA  2 V – 4 V 2009</a:t>
            </a:r>
            <a:endParaRPr lang="pl-PL" altLang="pl-PL" sz="24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:\Documents and Settings\ja\Pulpit\Stowarzysz. CIS\zdjęcia\wernisaż Zdeba\wystawa obrazów  V 2009\Obraz 108_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36525"/>
            <a:ext cx="720090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7347" name="Prostokąt 2"/>
          <p:cNvSpPr>
            <a:spLocks noChangeArrowheads="1"/>
          </p:cNvSpPr>
          <p:nvPr/>
        </p:nvSpPr>
        <p:spPr bwMode="auto">
          <a:xfrm>
            <a:off x="0" y="6143625"/>
            <a:ext cx="857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>
                <a:latin typeface="Calibri" pitchFamily="34" charset="0"/>
              </a:rPr>
              <a:t>Obok proboszcza naszej parafii ks.  Mariana Bartnika pan Kazimierz Zdeb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ja\Pulpit\Stowarzysz. CIS\zdjęcia\wernisaż Zdeba\wystawa obrazów  V 2009\Obraz 113_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36525"/>
            <a:ext cx="720090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8371" name="Prostokąt 2"/>
          <p:cNvSpPr>
            <a:spLocks noChangeArrowheads="1"/>
          </p:cNvSpPr>
          <p:nvPr/>
        </p:nvSpPr>
        <p:spPr bwMode="auto">
          <a:xfrm>
            <a:off x="571500" y="6000750"/>
            <a:ext cx="757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/>
              <a:t>Wystawę prac pana Zdeba obejrzał również ks. biskup Mieczysław Cisło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85813" y="3071813"/>
            <a:ext cx="75009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u="sng" dirty="0">
                <a:latin typeface="+mj-lt"/>
              </a:rPr>
              <a:t>Cykliczne imprezy integrujące lokalne społeczeństwo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rostokąt 1"/>
          <p:cNvSpPr>
            <a:spLocks noChangeArrowheads="1"/>
          </p:cNvSpPr>
          <p:nvPr/>
        </p:nvSpPr>
        <p:spPr bwMode="auto">
          <a:xfrm>
            <a:off x="928688" y="2357438"/>
            <a:ext cx="742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 u="sng">
                <a:latin typeface="Calibri" pitchFamily="34" charset="0"/>
              </a:rPr>
              <a:t>Podstawowe cele Stowarzyszenia: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rostokąt 1"/>
          <p:cNvSpPr>
            <a:spLocks noChangeArrowheads="1"/>
          </p:cNvSpPr>
          <p:nvPr/>
        </p:nvSpPr>
        <p:spPr bwMode="auto">
          <a:xfrm>
            <a:off x="642938" y="1571625"/>
            <a:ext cx="785812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/>
              <a:t>                   Wieczory z kolędą</a:t>
            </a:r>
          </a:p>
          <a:p>
            <a:pPr algn="ctr" eaLnBrk="1" hangingPunct="1"/>
            <a:endParaRPr lang="pl-PL" altLang="pl-PL" sz="2400" b="1"/>
          </a:p>
          <a:p>
            <a:pPr algn="ctr" eaLnBrk="1" hangingPunct="1"/>
            <a:endParaRPr lang="pl-PL" altLang="pl-PL" sz="2400" b="1"/>
          </a:p>
          <a:p>
            <a:pPr algn="ctr" eaLnBrk="1" hangingPunct="1"/>
            <a:endParaRPr lang="pl-PL" altLang="pl-PL" sz="2400" b="1"/>
          </a:p>
          <a:p>
            <a:pPr algn="ctr" eaLnBrk="1" hangingPunct="1"/>
            <a:endParaRPr lang="pl-PL" altLang="pl-PL" sz="2400" b="1"/>
          </a:p>
          <a:p>
            <a:pPr algn="just" eaLnBrk="1" hangingPunct="1"/>
            <a:r>
              <a:rPr lang="pl-PL" altLang="pl-PL" sz="2400" b="1"/>
              <a:t>W okresie od Bożego Narodzenia do święta Trzech Króli rokrocznie już od trzech lat organizujemy otwarty dla lokalnego społeczeństwa wieczór kolędowy. Przy kawie, herbacie i ciastku wspólnie śpiewamy kolędy i wspominamy dawne zwyczaje bożonarodzeniowe. </a:t>
            </a:r>
          </a:p>
          <a:p>
            <a:pPr algn="ctr" eaLnBrk="1" hangingPunct="1"/>
            <a:endParaRPr lang="pl-PL" altLang="pl-PL" sz="2400" b="1"/>
          </a:p>
          <a:p>
            <a:pPr algn="ctr" eaLnBrk="1" hangingPunct="1"/>
            <a:endParaRPr lang="pl-PL" altLang="pl-PL" sz="2400" b="1"/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785813"/>
            <a:ext cx="2244725" cy="21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ja\Pulpit\Stowarzysz. CIS\zdjęcia\wieczór kolędowy w CIS 6I 2011\wieczór kolędowy w CIS 6I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ja\Pulpit\Stowarzysz. CIS\zdjęcia\wieczór kolędowy w CIS 6I 2011\wieczór kolędowy w CIS 6I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34938"/>
            <a:ext cx="8782050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0063" y="1000125"/>
            <a:ext cx="83581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j-lt"/>
              </a:rPr>
              <a:t>Spotkania nauczycieli emerytów</a:t>
            </a:r>
          </a:p>
        </p:txBody>
      </p:sp>
      <p:sp>
        <p:nvSpPr>
          <p:cNvPr id="63491" name="Prostokąt 2"/>
          <p:cNvSpPr>
            <a:spLocks noChangeArrowheads="1"/>
          </p:cNvSpPr>
          <p:nvPr/>
        </p:nvSpPr>
        <p:spPr bwMode="auto">
          <a:xfrm>
            <a:off x="285750" y="2413000"/>
            <a:ext cx="8572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>
                <a:latin typeface="Calibri" pitchFamily="34" charset="0"/>
              </a:rPr>
              <a:t>W październiku w  okolicach Dnia Nauczyciela do Domu Parafialnego zapraszamy nauczycieli – emerytów i czynnych zawodowo oraz sympatyków szkoły na wspólne snucie wspomnień, refleksji, dzielenie się doświadczeniem, śpiewanie….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933825"/>
            <a:ext cx="2565400" cy="256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ja\Pulpit\Stowarzysz. CIS\zdjęcia\Rozstrzygnięcie konkursu poetyckiego V 2011\z aparatu fot. 010.jpg"/>
          <p:cNvPicPr>
            <a:picLocks noChangeAspect="1" noChangeArrowheads="1"/>
          </p:cNvPicPr>
          <p:nvPr/>
        </p:nvPicPr>
        <p:blipFill>
          <a:blip r:embed="rId2"/>
          <a:srcRect r="6787"/>
          <a:stretch>
            <a:fillRect/>
          </a:stretch>
        </p:blipFill>
        <p:spPr bwMode="auto">
          <a:xfrm>
            <a:off x="477838" y="134938"/>
            <a:ext cx="81883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28688" y="1357313"/>
            <a:ext cx="78581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u="sng" dirty="0">
                <a:latin typeface="+mj-lt"/>
              </a:rPr>
              <a:t>Redagowanie i wydawanie gazetki parafialnej „</a:t>
            </a:r>
            <a:r>
              <a:rPr lang="pl-PL" sz="2400" b="1" u="sng" dirty="0">
                <a:latin typeface="+mj-lt"/>
              </a:rPr>
              <a:t>FLORIAN</a:t>
            </a:r>
            <a:r>
              <a:rPr lang="pl-PL" sz="2400" b="1" u="sng" dirty="0">
                <a:latin typeface="+mj-lt"/>
              </a:rPr>
              <a:t>”</a:t>
            </a:r>
          </a:p>
        </p:txBody>
      </p:sp>
      <p:sp>
        <p:nvSpPr>
          <p:cNvPr id="3" name="Prostokąt 2"/>
          <p:cNvSpPr/>
          <p:nvPr/>
        </p:nvSpPr>
        <p:spPr>
          <a:xfrm>
            <a:off x="928688" y="4786313"/>
            <a:ext cx="78581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b="1" dirty="0">
                <a:latin typeface="+mj-lt"/>
              </a:rPr>
              <a:t>Pierwszy numer ukazał się na Boże Narodzenie 2010 roku, kolejne w następnych miesiącach, a ostatni  9 X br.</a:t>
            </a:r>
          </a:p>
        </p:txBody>
      </p:sp>
      <p:pic>
        <p:nvPicPr>
          <p:cNvPr id="60420" name="Picture 1" descr="Flori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2643188"/>
            <a:ext cx="903288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5541" name="Rectangle 2"/>
          <p:cNvSpPr>
            <a:spLocks noChangeArrowheads="1"/>
          </p:cNvSpPr>
          <p:nvPr/>
        </p:nvSpPr>
        <p:spPr bwMode="auto">
          <a:xfrm>
            <a:off x="3143250" y="2643188"/>
            <a:ext cx="47148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l-PL" altLang="pl-PL" sz="4200" i="1">
                <a:latin typeface="Merlin"/>
                <a:cs typeface="Times New Roman" pitchFamily="18" charset="0"/>
              </a:rPr>
              <a:t>FLORIAN</a:t>
            </a:r>
            <a:r>
              <a:rPr lang="pl-PL" altLang="pl-PL" sz="4200">
                <a:cs typeface="Times New Roman" pitchFamily="18" charset="0"/>
              </a:rPr>
              <a:t> </a:t>
            </a:r>
            <a:endParaRPr lang="pl-PL" altLang="pl-PL" sz="1100"/>
          </a:p>
          <a:p>
            <a:r>
              <a:rPr lang="pl-PL" altLang="pl-PL" sz="1400" b="1" i="1">
                <a:cs typeface="Times New Roman" pitchFamily="18" charset="0"/>
              </a:rPr>
              <a:t>Nr 6(7)/2011</a:t>
            </a:r>
            <a:endParaRPr lang="pl-PL" altLang="pl-PL" sz="1100"/>
          </a:p>
          <a:p>
            <a:r>
              <a:rPr lang="pl-PL" altLang="pl-PL" sz="1400" b="1" i="1">
                <a:cs typeface="Times New Roman" pitchFamily="18" charset="0"/>
              </a:rPr>
              <a:t> </a:t>
            </a:r>
            <a:endParaRPr lang="pl-PL" altLang="pl-PL" sz="1100"/>
          </a:p>
          <a:p>
            <a:r>
              <a:rPr lang="pl-PL" altLang="pl-PL" sz="1200" b="1" i="1">
                <a:cs typeface="Times New Roman" pitchFamily="18" charset="0"/>
              </a:rPr>
              <a:t>Gazetka Parafii p.w. św. Floriana w Krężnicy Jarej</a:t>
            </a:r>
            <a:r>
              <a:rPr lang="pl-PL" altLang="pl-PL" sz="1100"/>
              <a:t> </a:t>
            </a:r>
            <a:endParaRPr lang="pl-PL" alt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rostokąt 1"/>
          <p:cNvSpPr>
            <a:spLocks noChangeArrowheads="1"/>
          </p:cNvSpPr>
          <p:nvPr/>
        </p:nvSpPr>
        <p:spPr bwMode="auto">
          <a:xfrm>
            <a:off x="2071688" y="2428875"/>
            <a:ext cx="4857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400" b="1" u="sng">
                <a:latin typeface="Calibri" pitchFamily="34" charset="0"/>
              </a:rPr>
              <a:t>Realizacja projektów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Prostokąt 1"/>
          <p:cNvSpPr>
            <a:spLocks noChangeArrowheads="1"/>
          </p:cNvSpPr>
          <p:nvPr/>
        </p:nvSpPr>
        <p:spPr bwMode="auto">
          <a:xfrm>
            <a:off x="642938" y="500063"/>
            <a:ext cx="80010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latin typeface="Calibri" pitchFamily="34" charset="0"/>
              </a:rPr>
              <a:t>1 X – 31 XII 2007  - realizacja projektu „Teatr – antidotum na jesienną nudę” w ramach Konkursu Małych Grantów zorganizowanego przez Ośrodek Pomocy Społecznej przy Urzędzie Gminy w Niedrzwicy Dużej. </a:t>
            </a:r>
          </a:p>
          <a:p>
            <a:pPr eaLnBrk="1" hangingPunct="1"/>
            <a:endParaRPr lang="pl-PL" altLang="pl-PL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>
                <a:latin typeface="Calibri" pitchFamily="34" charset="0"/>
              </a:rPr>
              <a:t> </a:t>
            </a:r>
            <a:r>
              <a:rPr lang="pl-PL" altLang="pl-PL" sz="2400">
                <a:latin typeface="Calibri" pitchFamily="34" charset="0"/>
              </a:rPr>
              <a:t>Wzięło w nim udział  23 uczniów z klas III-VI ze Szkoły Podstawowej w Krężnicy Jarej. Zajęcia prowadziły panie: Anna Jaremek, Bożena Moskal przy współudziale Krystyny Roman. Były one prowadzone w budynku szkolnym, gdyż łatwiej było dotrzeć na nie dzieciom.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 Cel zajęć to propagowanie aktywnych form wypoczynku wyzwalających kreatywność i pozytywną twórczość bardzo młodych ludzi oraz rozwijanie ich umiejętności interpersonalnych. </a:t>
            </a: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Symbol zastępczy obrazu 2"/>
          <p:cNvSpPr>
            <a:spLocks noGrp="1" noTextEdit="1"/>
          </p:cNvSpPr>
          <p:nvPr>
            <p:ph type="pic" idx="1"/>
          </p:nvPr>
        </p:nvSpPr>
        <p:spPr>
          <a:custGeom>
            <a:avLst/>
            <a:gdLst>
              <a:gd name="T0" fmla="*/ 0 w 3419856"/>
              <a:gd name="T1" fmla="*/ 77117 h 3354550"/>
              <a:gd name="T2" fmla="*/ 21806 w 3419856"/>
              <a:gd name="T3" fmla="*/ 22587 h 3354550"/>
              <a:gd name="T4" fmla="*/ 74450 w 3419856"/>
              <a:gd name="T5" fmla="*/ 0 h 3354550"/>
              <a:gd name="T6" fmla="*/ 3345406 w 3419856"/>
              <a:gd name="T7" fmla="*/ 0 h 3354550"/>
              <a:gd name="T8" fmla="*/ 3398050 w 3419856"/>
              <a:gd name="T9" fmla="*/ 22587 h 3354550"/>
              <a:gd name="T10" fmla="*/ 3419856 w 3419856"/>
              <a:gd name="T11" fmla="*/ 77117 h 3354550"/>
              <a:gd name="T12" fmla="*/ 3419856 w 3419856"/>
              <a:gd name="T13" fmla="*/ 3474720 h 3354550"/>
              <a:gd name="T14" fmla="*/ 0 w 3419856"/>
              <a:gd name="T15" fmla="*/ 3474720 h 3354550"/>
              <a:gd name="T16" fmla="*/ 0 w 3419856"/>
              <a:gd name="T17" fmla="*/ 77117 h 33545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Tytuł 1"/>
          <p:cNvSpPr>
            <a:spLocks noGrp="1"/>
          </p:cNvSpPr>
          <p:nvPr>
            <p:ph type="title"/>
          </p:nvPr>
        </p:nvSpPr>
        <p:spPr>
          <a:xfrm>
            <a:off x="1792288" y="5214938"/>
            <a:ext cx="5486400" cy="9286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b="0" cap="none" dirty="0" smtClean="0">
                <a:latin typeface="Calibri" pitchFamily="34" charset="0"/>
              </a:rPr>
              <a:t>Przygotowywanie przedstawienia „Trędowaty , bo niekochany”</a:t>
            </a:r>
            <a:endParaRPr lang="pl-PL" b="0" dirty="0" smtClean="0">
              <a:latin typeface="Calibri" pitchFamily="34" charset="0"/>
            </a:endParaRPr>
          </a:p>
        </p:txBody>
      </p:sp>
      <p:pic>
        <p:nvPicPr>
          <p:cNvPr id="63492" name="Obraz 2" descr="PICT04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6525"/>
            <a:ext cx="7200900" cy="497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C:\Documents and Settings\ja\Pulpit\Stowarzysz. CIS\zdjęcia\X-XII 2007zdjęcia - Teatr - anidotum\IMG_0075_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36525"/>
            <a:ext cx="720090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9635" name="Prostokąt 2"/>
          <p:cNvSpPr>
            <a:spLocks noChangeArrowheads="1"/>
          </p:cNvSpPr>
          <p:nvPr/>
        </p:nvSpPr>
        <p:spPr bwMode="auto">
          <a:xfrm>
            <a:off x="1643063" y="6215063"/>
            <a:ext cx="5929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>
                <a:latin typeface="Calibri" pitchFamily="34" charset="0"/>
              </a:rPr>
              <a:t>Przedstawienie w sali gimnastycznej w Zespole Szkół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rostokąt 1"/>
          <p:cNvSpPr>
            <a:spLocks noChangeArrowheads="1"/>
          </p:cNvSpPr>
          <p:nvPr/>
        </p:nvSpPr>
        <p:spPr bwMode="auto">
          <a:xfrm>
            <a:off x="571500" y="1714500"/>
            <a:ext cx="78581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 u="sng">
                <a:latin typeface="Calibri" pitchFamily="34" charset="0"/>
              </a:rPr>
              <a:t>Edukacja i psychoprofilaktyka dzieci i młodzieży</a:t>
            </a:r>
          </a:p>
          <a:p>
            <a:pPr eaLnBrk="1" hangingPunct="1"/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Wyrównywanie szans edukacyjnych dzieci młodzieży ze środowisk wiejskich.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Przeciwdziałanie i ograniczanie negatywnych skutków niepowodzeń szkolnych i występowaniu patologii.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Rozwijanie kultury czytelniczej i predyspozycji twórczych.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Prostokąt 2"/>
          <p:cNvSpPr>
            <a:spLocks noChangeArrowheads="1"/>
          </p:cNvSpPr>
          <p:nvPr/>
        </p:nvSpPr>
        <p:spPr bwMode="auto">
          <a:xfrm>
            <a:off x="1357313" y="5857875"/>
            <a:ext cx="6786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>
                <a:latin typeface="Calibri" pitchFamily="34" charset="0"/>
              </a:rPr>
              <a:t>Wyjazd w ramach projektu do Teatru Lalki i Aktora w Lublinie</a:t>
            </a:r>
          </a:p>
        </p:txBody>
      </p:sp>
      <p:pic>
        <p:nvPicPr>
          <p:cNvPr id="65539" name="Obraz 3" descr="C:\Documents and Settings\andrzej\Moje dokumenty\MAMA\Stowarzyszenie CIS\IMG_0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36525"/>
            <a:ext cx="7199313" cy="512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Prostokąt 2"/>
          <p:cNvSpPr>
            <a:spLocks noChangeArrowheads="1"/>
          </p:cNvSpPr>
          <p:nvPr/>
        </p:nvSpPr>
        <p:spPr bwMode="auto">
          <a:xfrm>
            <a:off x="642938" y="1071563"/>
            <a:ext cx="74295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pl-PL" altLang="pl-PL" sz="2400" b="1">
                <a:latin typeface="Calibri" pitchFamily="34" charset="0"/>
              </a:rPr>
              <a:t>Izba Regionalna w Krężnicy Jarej</a:t>
            </a:r>
          </a:p>
          <a:p>
            <a:pPr eaLnBrk="1" hangingPunct="1">
              <a:spcBef>
                <a:spcPct val="30000"/>
              </a:spcBef>
            </a:pPr>
            <a:endParaRPr lang="pl-PL" altLang="pl-PL" sz="2400" b="1">
              <a:latin typeface="Calibri" pitchFamily="34" charset="0"/>
            </a:endParaRPr>
          </a:p>
          <a:p>
            <a:pPr algn="just" eaLnBrk="1" hangingPunct="1">
              <a:spcBef>
                <a:spcPct val="30000"/>
              </a:spcBef>
            </a:pPr>
            <a:r>
              <a:rPr lang="pl-PL" altLang="pl-PL" sz="2400" b="1">
                <a:latin typeface="Calibri" pitchFamily="34" charset="0"/>
              </a:rPr>
              <a:t>Działanie publiczne w ramach otwartego konkursu ofert na wsparcie realizacji zadań publicznych w 2011 roku  ogłoszonego przez Wójta Gminy Niedrzwica Duża</a:t>
            </a:r>
          </a:p>
          <a:p>
            <a:pPr algn="just" eaLnBrk="1" hangingPunct="1">
              <a:spcBef>
                <a:spcPct val="30000"/>
              </a:spcBef>
            </a:pPr>
            <a:r>
              <a:rPr lang="pl-PL" altLang="pl-PL" sz="2400" b="1">
                <a:latin typeface="Calibri" pitchFamily="34" charset="0"/>
              </a:rPr>
              <a:t>Dotacja z Gminy w wysokości 3 tysięcy zł., finansowy wkład własny – 480 zł.,</a:t>
            </a:r>
          </a:p>
          <a:p>
            <a:pPr algn="just" eaLnBrk="1" hangingPunct="1">
              <a:spcBef>
                <a:spcPct val="30000"/>
              </a:spcBef>
            </a:pPr>
            <a:r>
              <a:rPr lang="pl-PL" altLang="pl-PL" sz="2400" b="1">
                <a:latin typeface="Calibri" pitchFamily="34" charset="0"/>
              </a:rPr>
              <a:t> praca wolontariacka jako wkład własny – 6600zł.</a:t>
            </a:r>
          </a:p>
          <a:p>
            <a:pPr eaLnBrk="1" hangingPunct="1">
              <a:spcBef>
                <a:spcPct val="30000"/>
              </a:spcBef>
            </a:pPr>
            <a:endParaRPr lang="pl-PL" altLang="pl-PL" sz="2400" b="1">
              <a:latin typeface="Calibri" pitchFamily="34" charset="0"/>
            </a:endParaRPr>
          </a:p>
          <a:p>
            <a:pPr eaLnBrk="1" hangingPunct="1"/>
            <a:endParaRPr lang="pl-PL" altLang="pl-PL" b="1"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57313" y="2286000"/>
            <a:ext cx="621506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u="sng" dirty="0">
                <a:latin typeface="+mj-lt"/>
              </a:rPr>
              <a:t>28 VIII 2011  - uroczyste otwarcie Izby Regionalnej w Krężnicy Jarej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ja\Pulpit\foto Izba Reg\Dom Paraf\foto Izba Reg.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2488" y="136525"/>
            <a:ext cx="4899025" cy="653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C:\Documents and Settings\ja\Pulpit\foto Izba Reg\Dom Paraf\foto Izba Reg. 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938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C:\Documents and Settings\ja\Pulpit\foto Izba Reg\Otwarcie Izby Reg.  28 VIII, Dożynki parafialne 2011\IMG_4088.JPG"/>
          <p:cNvPicPr>
            <a:picLocks noChangeAspect="1" noChangeArrowheads="1"/>
          </p:cNvPicPr>
          <p:nvPr/>
        </p:nvPicPr>
        <p:blipFill>
          <a:blip r:embed="rId2"/>
          <a:srcRect t="4883" b="7227"/>
          <a:stretch>
            <a:fillRect/>
          </a:stretch>
        </p:blipFill>
        <p:spPr bwMode="auto">
          <a:xfrm>
            <a:off x="2073275" y="136525"/>
            <a:ext cx="4997450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ja\Pulpit\foto Izba Reg\Otwarcie Izby Reg.  28 VIII, Dożynki parafialne 2011\IMG_4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36525"/>
            <a:ext cx="8918575" cy="594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ja\Pulpit\foto Izba Reg\Otwarcie Izby Reg.  28 VIII, Dożynki parafialne 2011\IMG_4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36525"/>
            <a:ext cx="8918575" cy="594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ja\Pulpit\foto Izba Reg\Otwarcie Izby Reg.  28 VIII, Dożynki parafialne 2011\IMG_4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36525"/>
            <a:ext cx="8918575" cy="594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ja\Pulpit\foto Izba Reg\28 VIII otwarcie Izby Reg\foto Izba Reg.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38" y="136525"/>
            <a:ext cx="8747125" cy="656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rostokąt 1"/>
          <p:cNvSpPr>
            <a:spLocks noChangeArrowheads="1"/>
          </p:cNvSpPr>
          <p:nvPr/>
        </p:nvSpPr>
        <p:spPr bwMode="auto">
          <a:xfrm>
            <a:off x="1071563" y="928688"/>
            <a:ext cx="72151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 u="sng">
                <a:latin typeface="Calibri" pitchFamily="34" charset="0"/>
              </a:rPr>
              <a:t>Integracja społeczności lokalnej</a:t>
            </a:r>
          </a:p>
          <a:p>
            <a:pPr eaLnBrk="1" hangingPunct="1"/>
            <a:endParaRPr lang="pl-PL" altLang="pl-PL" sz="2400">
              <a:latin typeface="Calibri" pitchFamily="34" charset="0"/>
            </a:endParaRPr>
          </a:p>
          <a:p>
            <a:pPr eaLnBrk="1" hangingPunct="1"/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Inicjowanie i realizacja projektów społecznych, ukierunkowanych na wspólne korzyści społeczności lokalnej.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Utrwalenie akceptowanych społecznie nawyków i form spędzania czasu wolnego w środowisku rówieśniczym i lokalnym, szczególnie wzmacniających więzi międzypokoleniowe.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ja\Pulpit\foto Izba Reg\Otwarcie Izby Reg.  28 VIII, Dożynki parafialne 2011\IMG_4054.JPG"/>
          <p:cNvPicPr>
            <a:picLocks noChangeAspect="1" noChangeArrowheads="1"/>
          </p:cNvPicPr>
          <p:nvPr/>
        </p:nvPicPr>
        <p:blipFill>
          <a:blip r:embed="rId2"/>
          <a:srcRect t="6049" b="3226"/>
          <a:stretch>
            <a:fillRect/>
          </a:stretch>
        </p:blipFill>
        <p:spPr bwMode="auto">
          <a:xfrm>
            <a:off x="2214563" y="136525"/>
            <a:ext cx="4787900" cy="651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ja\Pulpit\foto Izba Reg\Otwarcie Izby Reg.  28 VIII, Dożynki parafialne 2011\IMG_4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36525"/>
            <a:ext cx="8820150" cy="587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ja\Pulpit\foto Izba Reg\Otwarcie Izby Reg.  28 VIII, Dożynki parafialne 2011\IMG_4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36525"/>
            <a:ext cx="8820150" cy="587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ja\Pulpit\foto Izba Reg\Otwarcie Izby Reg.  28 VIII, Dożynki parafialne 2011\IMG_4048.JPG"/>
          <p:cNvPicPr>
            <a:picLocks noChangeAspect="1" noChangeArrowheads="1"/>
          </p:cNvPicPr>
          <p:nvPr/>
        </p:nvPicPr>
        <p:blipFill>
          <a:blip r:embed="rId2"/>
          <a:srcRect t="10938" b="3125"/>
          <a:stretch>
            <a:fillRect/>
          </a:stretch>
        </p:blipFill>
        <p:spPr bwMode="auto">
          <a:xfrm>
            <a:off x="2030413" y="136525"/>
            <a:ext cx="5083175" cy="655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ja\Pulpit\foto Izba Reg\28 VIII otwarcie Izby Reg\foto Izba Reg.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6525"/>
            <a:ext cx="8785225" cy="658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rostokąt 2"/>
          <p:cNvSpPr>
            <a:spLocks noChangeArrowheads="1"/>
          </p:cNvSpPr>
          <p:nvPr/>
        </p:nvSpPr>
        <p:spPr bwMode="auto">
          <a:xfrm>
            <a:off x="3357563" y="5867400"/>
            <a:ext cx="254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b="1"/>
              <a:t>Wpisy w Kronice CIS </a:t>
            </a:r>
          </a:p>
        </p:txBody>
      </p:sp>
      <p:pic>
        <p:nvPicPr>
          <p:cNvPr id="80899" name="Picture 3" descr="C:\Users\andrzej\Desktop\wpisy do kroniki CIS 005_8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36525"/>
            <a:ext cx="7200900" cy="540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214313"/>
            <a:ext cx="8929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36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Przewodnik po wystawie</a:t>
            </a:r>
            <a:endParaRPr lang="pl-PL" altLang="pl-PL" sz="1100">
              <a:ea typeface="Calibri" pitchFamily="34" charset="0"/>
              <a:cs typeface="Times New Roman" pitchFamily="18" charset="0"/>
            </a:endParaRPr>
          </a:p>
          <a:p>
            <a:endParaRPr lang="pl-PL" altLang="pl-PL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23" name="Obraz 1" descr="foto Izba Reg"/>
          <p:cNvPicPr>
            <a:picLocks noChangeAspect="1" noChangeArrowheads="1"/>
          </p:cNvPicPr>
          <p:nvPr/>
        </p:nvPicPr>
        <p:blipFill>
          <a:blip r:embed="rId3"/>
          <a:srcRect b="16878"/>
          <a:stretch>
            <a:fillRect/>
          </a:stretch>
        </p:blipFill>
        <p:spPr bwMode="auto">
          <a:xfrm>
            <a:off x="2571750" y="1357313"/>
            <a:ext cx="3786188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0" y="564356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Izba Regionalna w Krężnicy Jarej</a:t>
            </a:r>
            <a:r>
              <a:rPr lang="pl-PL" altLang="pl-PL" sz="1100">
                <a:ea typeface="Calibri" pitchFamily="34" charset="0"/>
                <a:cs typeface="Times New Roman" pitchFamily="18" charset="0"/>
              </a:rPr>
              <a:t> </a:t>
            </a:r>
            <a:endParaRPr lang="pl-PL" altLang="pl-PL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4313" y="1857375"/>
            <a:ext cx="850106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u="sng" dirty="0">
                <a:latin typeface="+mj-lt"/>
              </a:rPr>
              <a:t>Zajęcia dla dzieci – prezentacja i omówienie eksponatów</a:t>
            </a:r>
          </a:p>
        </p:txBody>
      </p:sp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Prostokąt 1"/>
          <p:cNvSpPr>
            <a:spLocks noChangeArrowheads="1"/>
          </p:cNvSpPr>
          <p:nvPr/>
        </p:nvSpPr>
        <p:spPr bwMode="auto">
          <a:xfrm>
            <a:off x="1357313" y="6215063"/>
            <a:ext cx="7143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/>
              <a:t>13 IX – wizyta uczniów klasy VI wraz z wychowawczynią</a:t>
            </a:r>
          </a:p>
        </p:txBody>
      </p:sp>
      <p:pic>
        <p:nvPicPr>
          <p:cNvPr id="83971" name="Picture 1" descr="C:\Documents and Settings\ja\Pulpit\foto Izba Reg\kl. VI   13 IX\foto Izba Reg.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136525"/>
            <a:ext cx="7969250" cy="597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Prostokąt 1"/>
          <p:cNvSpPr>
            <a:spLocks noChangeArrowheads="1"/>
          </p:cNvSpPr>
          <p:nvPr/>
        </p:nvSpPr>
        <p:spPr bwMode="auto">
          <a:xfrm>
            <a:off x="857250" y="5857875"/>
            <a:ext cx="742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/>
              <a:t>4 X – lekcja historii klasy IV w Izbie Regionalnej</a:t>
            </a:r>
          </a:p>
        </p:txBody>
      </p:sp>
      <p:pic>
        <p:nvPicPr>
          <p:cNvPr id="84995" name="Picture 2" descr="C:\Documents and Settings\ja\Pulpit\foto Izba Reg\kl IV 4 X\klV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963" y="136525"/>
            <a:ext cx="7966075" cy="597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0116" name="Prostokąt 3"/>
          <p:cNvSpPr>
            <a:spLocks noChangeArrowheads="1"/>
          </p:cNvSpPr>
          <p:nvPr/>
        </p:nvSpPr>
        <p:spPr bwMode="auto">
          <a:xfrm>
            <a:off x="357188" y="6357938"/>
            <a:ext cx="8358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/>
              <a:t>4 X – lekcja historii klasy IV w Izbie Regionalnej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rostokąt 1"/>
          <p:cNvSpPr>
            <a:spLocks noChangeArrowheads="1"/>
          </p:cNvSpPr>
          <p:nvPr/>
        </p:nvSpPr>
        <p:spPr bwMode="auto">
          <a:xfrm>
            <a:off x="1071563" y="1357313"/>
            <a:ext cx="70008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400" b="1" u="sng">
                <a:latin typeface="Calibri" pitchFamily="34" charset="0"/>
              </a:rPr>
              <a:t>Wspieranie aktywności społecznej</a:t>
            </a:r>
          </a:p>
          <a:p>
            <a:pPr eaLnBrk="1" hangingPunct="1"/>
            <a:endParaRPr lang="pl-PL" altLang="pl-PL" sz="2400">
              <a:latin typeface="Calibri" pitchFamily="34" charset="0"/>
            </a:endParaRPr>
          </a:p>
          <a:p>
            <a:pPr eaLnBrk="1" hangingPunct="1"/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Kształtowanie postaw aktywnych.</a:t>
            </a:r>
          </a:p>
          <a:p>
            <a:pPr eaLnBrk="1" hangingPunct="1">
              <a:buFont typeface="Arial" pitchFamily="34" charset="0"/>
              <a:buChar char="•"/>
            </a:pPr>
            <a:endParaRPr lang="pl-PL" altLang="pl-PL" sz="240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l-PL" altLang="pl-PL" sz="2400">
                <a:latin typeface="Calibri" pitchFamily="34" charset="0"/>
              </a:rPr>
              <a:t>Wspieranie modelu aktywności społecznej i wartości samorządności lokalnej.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Prostokąt 1"/>
          <p:cNvSpPr>
            <a:spLocks noChangeArrowheads="1"/>
          </p:cNvSpPr>
          <p:nvPr/>
        </p:nvSpPr>
        <p:spPr bwMode="auto">
          <a:xfrm>
            <a:off x="357188" y="6215063"/>
            <a:ext cx="814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/>
              <a:t>4 X – nietypowa lekcja historii w klasie V</a:t>
            </a:r>
          </a:p>
        </p:txBody>
      </p:sp>
      <p:pic>
        <p:nvPicPr>
          <p:cNvPr id="86019" name="Picture 2" descr="C:\Documents and Settings\ja\Pulpit\foto Izba Reg\kl. V  4 X\klV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136525"/>
            <a:ext cx="8375650" cy="597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Documents and Settings\ja\Pulpit\foto Izba Reg\punkt przedszk\punkt przedszk. 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136525"/>
            <a:ext cx="4832350" cy="644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2163" name="Prostokąt 3"/>
          <p:cNvSpPr>
            <a:spLocks noChangeArrowheads="1"/>
          </p:cNvSpPr>
          <p:nvPr/>
        </p:nvSpPr>
        <p:spPr bwMode="auto">
          <a:xfrm>
            <a:off x="6500813" y="2786063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/>
              <a:t>Zajęcia dla dzieci     z punktu przedszkolnego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Prostokąt 1"/>
          <p:cNvSpPr>
            <a:spLocks noChangeArrowheads="1"/>
          </p:cNvSpPr>
          <p:nvPr/>
        </p:nvSpPr>
        <p:spPr bwMode="auto">
          <a:xfrm>
            <a:off x="500063" y="6000750"/>
            <a:ext cx="8072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/>
              <a:t>17 IX – wizyta uczestników Warsztatów Terapii Zajęciowej Fundacji „Między Nami” w Krężnicy Jarej wraz z opiekunami</a:t>
            </a:r>
          </a:p>
        </p:txBody>
      </p:sp>
      <p:pic>
        <p:nvPicPr>
          <p:cNvPr id="88067" name="Picture 2" descr="C:\Documents and Settings\ja\Pulpit\foto Izba Reg\I R wizyta Fundacji 27 IX\foto Izba Reg. 0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136525"/>
            <a:ext cx="7543800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1841500"/>
            <a:ext cx="9144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Czas płynie szybciej i szybciej,</a:t>
            </a:r>
            <a:endParaRPr lang="pl-PL" altLang="pl-PL" sz="2800" b="1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bezpowrotnie zmienia nasze otoczenie.</a:t>
            </a:r>
            <a:endParaRPr lang="pl-PL" altLang="pl-PL" sz="2800" b="1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Na zawsze odchodzą ludzie,</a:t>
            </a:r>
            <a:endParaRPr lang="pl-PL" altLang="pl-PL" sz="2800" b="1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znikają związane z nimi przedmioty.</a:t>
            </a:r>
            <a:endParaRPr lang="pl-PL" altLang="pl-PL" sz="2800" b="1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Ocalmy od zapomnienia to,</a:t>
            </a:r>
            <a:endParaRPr lang="pl-PL" altLang="pl-PL" sz="2800" b="1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pl-PL" altLang="pl-PL" sz="28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co jeszcze pozostało z przeszłości.</a:t>
            </a:r>
            <a:endParaRPr lang="pl-PL" altLang="pl-PL" sz="28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rostokąt 1"/>
          <p:cNvSpPr>
            <a:spLocks noChangeArrowheads="1"/>
          </p:cNvSpPr>
          <p:nvPr/>
        </p:nvSpPr>
        <p:spPr bwMode="auto">
          <a:xfrm>
            <a:off x="1143000" y="1571625"/>
            <a:ext cx="65722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altLang="pl-PL" sz="2800" b="1">
                <a:latin typeface="Calibri" pitchFamily="34" charset="0"/>
              </a:rPr>
              <a:t>Działalność Stowarzyszenia opiera się na pracy społecznej ogółu członków, wolontariacie oraz pomocy innych osób fizycznych i prawnych.</a:t>
            </a:r>
          </a:p>
          <a:p>
            <a:pPr eaLnBrk="1" hangingPunct="1"/>
            <a:endParaRPr lang="pl-PL" altLang="pl-PL" sz="2800" b="1">
              <a:latin typeface="Calibri" pitchFamily="34" charset="0"/>
            </a:endParaRPr>
          </a:p>
          <a:p>
            <a:pPr eaLnBrk="1" hangingPunct="1"/>
            <a:endParaRPr lang="pl-PL" altLang="pl-PL" sz="2800" b="1">
              <a:latin typeface="Calibri" pitchFamily="34" charset="0"/>
            </a:endParaRPr>
          </a:p>
          <a:p>
            <a:pPr eaLnBrk="1" hangingPunct="1"/>
            <a:r>
              <a:rPr lang="pl-PL" altLang="pl-PL" sz="2800" b="1">
                <a:latin typeface="Calibri" pitchFamily="34" charset="0"/>
              </a:rPr>
              <a:t>Stowarzyszenie nie jest instytucją pożytku publicznego, nie prowadzi działalności gospodarczej.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ędrówk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831</TotalTime>
  <Words>1201</Words>
  <Application>Microsoft Office PowerPoint</Application>
  <PresentationFormat>Pokaz na ekranie (4:3)</PresentationFormat>
  <Paragraphs>220</Paragraphs>
  <Slides>83</Slides>
  <Notes>51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83</vt:i4>
      </vt:variant>
    </vt:vector>
  </HeadingPairs>
  <TitlesOfParts>
    <vt:vector size="94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Arial Black</vt:lpstr>
      <vt:lpstr>Arial Narrow</vt:lpstr>
      <vt:lpstr>Monotype Corsiva</vt:lpstr>
      <vt:lpstr>Merlin</vt:lpstr>
      <vt:lpstr>Wędrówka</vt:lpstr>
      <vt:lpstr>Stowarzyszenie Społeczne CIS w Krężnicy Jarej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Przygotowywanie przedstawienia „Trędowaty , bo niekochany”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Stowarzyszenie Społeczne CIS w Krężnicy Jarej</dc:title>
  <dc:creator>r</dc:creator>
  <cp:lastModifiedBy>Grażyna</cp:lastModifiedBy>
  <cp:revision>81</cp:revision>
  <dcterms:created xsi:type="dcterms:W3CDTF">2011-10-07T07:00:01Z</dcterms:created>
  <dcterms:modified xsi:type="dcterms:W3CDTF">2019-11-19T10:45:07Z</dcterms:modified>
</cp:coreProperties>
</file>